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72" r:id="rId2"/>
    <p:sldId id="274" r:id="rId3"/>
    <p:sldId id="260" r:id="rId4"/>
    <p:sldId id="261" r:id="rId5"/>
    <p:sldId id="264" r:id="rId6"/>
    <p:sldId id="263" r:id="rId7"/>
    <p:sldId id="267" r:id="rId8"/>
    <p:sldId id="290" r:id="rId9"/>
    <p:sldId id="268" r:id="rId10"/>
    <p:sldId id="275" r:id="rId11"/>
    <p:sldId id="293" r:id="rId12"/>
    <p:sldId id="269" r:id="rId13"/>
    <p:sldId id="286" r:id="rId14"/>
    <p:sldId id="294" r:id="rId15"/>
    <p:sldId id="273" r:id="rId16"/>
    <p:sldId id="278" r:id="rId17"/>
    <p:sldId id="270" r:id="rId18"/>
    <p:sldId id="279" r:id="rId19"/>
    <p:sldId id="280" r:id="rId20"/>
    <p:sldId id="281" r:id="rId21"/>
    <p:sldId id="283" r:id="rId22"/>
    <p:sldId id="282" r:id="rId23"/>
    <p:sldId id="284" r:id="rId24"/>
    <p:sldId id="295" r:id="rId25"/>
    <p:sldId id="276" r:id="rId26"/>
    <p:sldId id="291" r:id="rId27"/>
    <p:sldId id="288" r:id="rId28"/>
    <p:sldId id="287" r:id="rId29"/>
    <p:sldId id="266" r:id="rId30"/>
    <p:sldId id="292" r:id="rId31"/>
    <p:sldId id="289" r:id="rId32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panose="020B0600040502020204" pitchFamily="34" charset="0"/>
        <a:ea typeface="ヒラギノ角ゴ Pro W3" panose="020B0300000000000000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panose="020B0600040502020204" pitchFamily="34" charset="0"/>
        <a:ea typeface="ヒラギノ角ゴ Pro W3" panose="020B0300000000000000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panose="020B0600040502020204" pitchFamily="34" charset="0"/>
        <a:ea typeface="ヒラギノ角ゴ Pro W3" panose="020B0300000000000000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panose="020B0600040502020204" pitchFamily="34" charset="0"/>
        <a:ea typeface="ヒラギノ角ゴ Pro W3" panose="020B0300000000000000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panose="020B060004050202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Grande" panose="020B060004050202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Grande" panose="020B060004050202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Grande" panose="020B060004050202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Grande" panose="020B060004050202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11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1112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C67948-D90B-43BA-B52F-C2E8ABA2E5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8E30F6-BF28-F0E4-747F-D4F14CC822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D9AEE7A-A42E-264B-A06E-814EF032166A}" type="datetime1">
              <a:rPr lang="en-US" altLang="en-US"/>
              <a:pPr/>
              <a:t>12/31/22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4A9B6-C6F7-92E0-CB1E-A694CFF40B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7FCE9-4C58-3B19-4792-5F5B516A1F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8B46D89-3C61-E349-9E83-B256CE32E3B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4914CB-B609-36E4-D450-7DE953F65E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9D56F5-9438-9FCF-06E5-FA4FA956B8D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84D06ED-24A8-A441-9608-F35E56BC19CD}" type="datetime1">
              <a:rPr lang="en-US" altLang="en-US"/>
              <a:pPr/>
              <a:t>12/31/22</a:t>
            </a:fld>
            <a:endParaRPr lang="en-US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7C1357E-8FA0-BB78-5724-30F563893C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958" tIns="46479" rIns="92958" bIns="4647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0A5C134-2A2D-BC4C-B4CC-3E36731369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420F4-DD39-F5E9-5D77-ED568703B9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EF217-3C66-3C63-876C-9CF6CD827E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134FFC1-950D-5D40-9BC0-1E0EBBEE55D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FDL_4K.png">
            <a:extLst>
              <a:ext uri="{FF2B5EF4-FFF2-40B4-BE49-F238E27FC236}">
                <a16:creationId xmlns:a16="http://schemas.microsoft.com/office/drawing/2014/main" id="{F30385D5-AEA4-1D82-8915-6D500E8A22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138363"/>
            <a:ext cx="1147763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742599" y="1650331"/>
            <a:ext cx="4755880" cy="21102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BD1617E-6FCE-0C2F-F330-7F01FA4394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61F32D-2BE2-E84A-BE72-59D2EC05F433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A4370760-97DB-E51D-C530-D58BD915814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4C4328-3858-894D-88CE-864E6B120BBC}" type="datetime1">
              <a:rPr lang="en-US" altLang="en-US"/>
              <a:pPr/>
              <a:t>12/31/22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222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DL_4K.png">
            <a:extLst>
              <a:ext uri="{FF2B5EF4-FFF2-40B4-BE49-F238E27FC236}">
                <a16:creationId xmlns:a16="http://schemas.microsoft.com/office/drawing/2014/main" id="{E78F8633-AEF1-9092-487E-4817679FE6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34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D63DFB-1311-18EE-62A1-C55902E005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4C9886-0087-8343-95A7-CD81442E8F4E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609C5151-32E0-02F7-21C5-C9849C34844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7C8448-107D-D14D-BD24-452AA450D16C}" type="datetime1">
              <a:rPr lang="en-US" altLang="en-US"/>
              <a:pPr/>
              <a:t>12/31/22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290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DL_4K.png">
            <a:extLst>
              <a:ext uri="{FF2B5EF4-FFF2-40B4-BE49-F238E27FC236}">
                <a16:creationId xmlns:a16="http://schemas.microsoft.com/office/drawing/2014/main" id="{927A746E-F3C0-49C9-33AF-9A5BC2DE4C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66431AE-C9E4-3BCF-908F-84B4D0FE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6F2E78-B563-FB4B-956B-C787495E849C}" type="datetime1">
              <a:rPr lang="en-US" altLang="en-US"/>
              <a:pPr/>
              <a:t>12/31/22</a:t>
            </a:fld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820BA3-31BE-D509-08B2-7D07EAC431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AF7865-2FE3-C44E-A2E7-DED2579F74E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114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FDL_4K.png">
            <a:extLst>
              <a:ext uri="{FF2B5EF4-FFF2-40B4-BE49-F238E27FC236}">
                <a16:creationId xmlns:a16="http://schemas.microsoft.com/office/drawing/2014/main" id="{35A57491-4408-32A5-8059-B6CF20564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60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937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960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1937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9FA56F91-AE8E-0FBA-A807-F0783FF01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D76865-0507-0945-91CC-D89B793B2478}" type="datetime1">
              <a:rPr lang="en-US" altLang="en-US"/>
              <a:pPr/>
              <a:t>12/31/22</a:t>
            </a:fld>
            <a:endParaRPr lang="en-US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7DDA33-7629-3ABB-5414-F4C13FCE29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F3EE3F-0F00-6340-97EC-781F6E1AB2B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641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DL_4K.png">
            <a:extLst>
              <a:ext uri="{FF2B5EF4-FFF2-40B4-BE49-F238E27FC236}">
                <a16:creationId xmlns:a16="http://schemas.microsoft.com/office/drawing/2014/main" id="{5A625972-8DCA-9379-EAC1-CCF512C0F2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A9026830-9D33-05ED-8D24-12B0526E1A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57A3AA4-9690-6446-AE05-5BC751FE7F6E}" type="datetime1">
              <a:rPr lang="en-US" altLang="en-US"/>
              <a:pPr/>
              <a:t>12/31/22</a:t>
            </a:fld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345B6-69B1-E0BD-9DA0-F135A5B01A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F57B14-230E-C84B-8445-17069250A04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011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A981EB-FF4B-D294-6AAF-DE9102564C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62E799-BEE8-3C4A-9813-25330198DACE}" type="datetime1">
              <a:rPr lang="en-US" altLang="en-US"/>
              <a:pPr/>
              <a:t>12/31/22</a:t>
            </a:fld>
            <a:endParaRPr lang="en-US" alt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A2D31DD-A147-70DE-1100-FE614C5840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7DB88F-655D-D54F-B163-12DBC0E8BCE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392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40D18-9B24-F26C-9F0A-866021D6A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E214D85-B6A2-CE45-B915-45B3B23D5245}" type="datetime1">
              <a:rPr lang="en-US" altLang="en-US"/>
              <a:pPr/>
              <a:t>12/31/22</a:t>
            </a:fld>
            <a:endParaRPr lang="en-US" alt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562453F6-305E-9967-1469-6D7A9E35F3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B8350C-3A7D-624A-869D-C0056404AE9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227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file:////\Users\jaypointer\Desktop\Folio.png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Folio.png" descr="/Users/jaypointer/Desktop/Folio.png">
            <a:extLst>
              <a:ext uri="{FF2B5EF4-FFF2-40B4-BE49-F238E27FC236}">
                <a16:creationId xmlns:a16="http://schemas.microsoft.com/office/drawing/2014/main" id="{9FF25401-7127-AFE4-1CC9-E05E82D6F010}"/>
              </a:ext>
            </a:extLst>
          </p:cNvPr>
          <p:cNvPicPr>
            <a:picLocks noChangeAspect="1"/>
          </p:cNvPicPr>
          <p:nvPr userDrawn="1"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075"/>
            <a:ext cx="916781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482FDDC1-D736-1BB8-8FEA-9449773743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66863" y="274638"/>
            <a:ext cx="70437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6A9F09AA-0A23-B3C5-52A4-9F211AE101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7D528-3525-B6EA-BB61-FCE0D24CF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6800" y="6508750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2" charset="0"/>
              </a:defRPr>
            </a:lvl1pPr>
          </a:lstStyle>
          <a:p>
            <a:fld id="{5839D5EE-DF39-7E42-8E6A-4CDD179EE5E6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030" name="Picture 9">
            <a:extLst>
              <a:ext uri="{FF2B5EF4-FFF2-40B4-BE49-F238E27FC236}">
                <a16:creationId xmlns:a16="http://schemas.microsoft.com/office/drawing/2014/main" id="{A9D49412-FFDE-482E-DEA3-768418501AD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61063"/>
            <a:ext cx="105886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9BA5A1B-E8B6-FA73-F2E4-A5F430A36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22725" y="6508750"/>
            <a:ext cx="1727200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2" charset="0"/>
              </a:defRPr>
            </a:lvl1pPr>
          </a:lstStyle>
          <a:p>
            <a:fld id="{7B91B5B9-1C7F-764E-8B05-B4956E3C7C44}" type="datetime1">
              <a:rPr lang="en-US" altLang="en-US"/>
              <a:pPr/>
              <a:t>12/31/22</a:t>
            </a:fld>
            <a:endParaRPr lang="en-US" altLang="en-US" dirty="0"/>
          </a:p>
        </p:txBody>
      </p:sp>
      <p:pic>
        <p:nvPicPr>
          <p:cNvPr id="1032" name="Picture 13" descr="AnnivGrStandard_White.png">
            <a:extLst>
              <a:ext uri="{FF2B5EF4-FFF2-40B4-BE49-F238E27FC236}">
                <a16:creationId xmlns:a16="http://schemas.microsoft.com/office/drawing/2014/main" id="{AFA220D5-687A-9AA6-0F8F-057FC3CEB06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6508750"/>
            <a:ext cx="183038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CF0031"/>
          </a:solidFill>
          <a:latin typeface="Helvetica"/>
          <a:ea typeface="ヒラギノ角ゴ Pro W3" charset="0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b="1" i="1" kern="1200">
          <a:solidFill>
            <a:srgbClr val="CF0031"/>
          </a:solidFill>
          <a:latin typeface="Helvetica"/>
          <a:ea typeface="ヒラギノ角ゴ Pro W3" charset="0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i="1"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75F84-722C-F98F-3A79-4E256A89F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Charter Oak District Klondike Derby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CE59B-FAE8-D3E8-1199-42A6DD9FF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184" y="2458994"/>
            <a:ext cx="3976816" cy="194001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Saturday, February 11 Sunday, February 12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Camp Workcoeman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115AF-8AC0-B975-8957-1C0A2DB98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F7865-2FE3-C44E-A2E7-DED2579F74EE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CD02CDB3-B2B6-1574-5401-214266F38D0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012120"/>
            <a:ext cx="3816774" cy="286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617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Charter Oak District Klondike Derby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4800" dirty="0"/>
              <a:t>Course Plotting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C9886-0087-8343-95A7-CD81442E8F4E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4707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Charter Oak District Klondike Derby 2023</a:t>
            </a:r>
            <a:br>
              <a:rPr lang="en-US" sz="2400" dirty="0"/>
            </a:br>
            <a:r>
              <a:rPr lang="en-US" sz="2400" dirty="0"/>
              <a:t>Course Plotting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Equipment</a:t>
            </a:r>
          </a:p>
          <a:p>
            <a:pPr lvl="1"/>
            <a:r>
              <a:rPr lang="en-US" dirty="0"/>
              <a:t>Compass</a:t>
            </a:r>
          </a:p>
          <a:p>
            <a:pPr lvl="1"/>
            <a:r>
              <a:rPr lang="en-US" dirty="0"/>
              <a:t>Pencil</a:t>
            </a:r>
          </a:p>
          <a:p>
            <a:pPr lvl="1"/>
            <a:r>
              <a:rPr lang="en-US" dirty="0"/>
              <a:t>Ruler</a:t>
            </a:r>
          </a:p>
          <a:p>
            <a:pPr lvl="1"/>
            <a:r>
              <a:rPr lang="en-US" dirty="0"/>
              <a:t>Map case / </a:t>
            </a:r>
            <a:r>
              <a:rPr lang="en-US" dirty="0" err="1"/>
              <a:t>ziplock</a:t>
            </a:r>
            <a:r>
              <a:rPr lang="en-US" dirty="0"/>
              <a:t> bag to protect map</a:t>
            </a:r>
          </a:p>
          <a:p>
            <a:pPr lvl="1"/>
            <a:r>
              <a:rPr lang="en-US" dirty="0"/>
              <a:t>Clip board</a:t>
            </a:r>
          </a:p>
          <a:p>
            <a:r>
              <a:rPr lang="en-US" dirty="0"/>
              <a:t>Process</a:t>
            </a:r>
          </a:p>
          <a:p>
            <a:pPr lvl="1"/>
            <a:r>
              <a:rPr lang="en-US" dirty="0"/>
              <a:t>Map the entire course before you start!</a:t>
            </a:r>
          </a:p>
          <a:p>
            <a:pPr lvl="1"/>
            <a:r>
              <a:rPr lang="en-US" dirty="0"/>
              <a:t>Closed loop course – start and end at the same point</a:t>
            </a:r>
          </a:p>
          <a:p>
            <a:pPr lvl="1"/>
            <a:r>
              <a:rPr lang="en-US" dirty="0"/>
              <a:t>Dead reckoning vs. orienteering method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C9886-0087-8343-95A7-CD81442E8F4E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1279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A2C0A-E205-9B3E-8D04-54D0CDDF1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Charter Oak District Klondike Derby 2023</a:t>
            </a:r>
            <a:br>
              <a:rPr lang="en-US" sz="2400" dirty="0"/>
            </a:br>
            <a:r>
              <a:rPr lang="en-US" sz="2400" dirty="0"/>
              <a:t>Course Plotting</a:t>
            </a:r>
          </a:p>
        </p:txBody>
      </p:sp>
      <p:pic>
        <p:nvPicPr>
          <p:cNvPr id="6" name="Content Placeholder 5" descr="Table&#10;&#10;Description automatically generated with medium confidence">
            <a:extLst>
              <a:ext uri="{FF2B5EF4-FFF2-40B4-BE49-F238E27FC236}">
                <a16:creationId xmlns:a16="http://schemas.microsoft.com/office/drawing/2014/main" id="{3F0A78CE-FE3A-155C-CE58-399DD40B8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9309" y="1600200"/>
            <a:ext cx="5485382" cy="42338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38864-2D20-B609-0206-0F27A0DEEE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C9886-0087-8343-95A7-CD81442E8F4E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DBAE07-E182-7831-726C-0620122B1BA5}"/>
              </a:ext>
            </a:extLst>
          </p:cNvPr>
          <p:cNvSpPr/>
          <p:nvPr/>
        </p:nvSpPr>
        <p:spPr>
          <a:xfrm>
            <a:off x="3923414" y="1796902"/>
            <a:ext cx="350874" cy="2764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42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C0981F78-6796-20A2-6CBE-33E49EA6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Charter Oak District Klondike Derby 2023</a:t>
            </a:r>
            <a:b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</a:br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Course Plotting</a:t>
            </a:r>
          </a:p>
        </p:txBody>
      </p:sp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BA5AA6AA-E00E-0387-270F-AB76CFB63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33863"/>
          </a:xfrm>
        </p:spPr>
        <p:txBody>
          <a:bodyPr/>
          <a:lstStyle/>
          <a:p>
            <a:pPr marL="57150" indent="0" algn="ctr" eaLnBrk="1" hangingPunct="1"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marL="457200" lvl="1" indent="0" eaLnBrk="1" hangingPunct="1"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 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 </a:t>
            </a:r>
          </a:p>
          <a:p>
            <a:pPr lvl="3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87F0DB49-12BD-1A0F-9DBA-08194E91C1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fld id="{89454655-B1CF-C543-9D54-C0164AD916DA}" type="slidenum">
              <a:rPr lang="en-US" altLang="en-US" sz="1000">
                <a:solidFill>
                  <a:srgbClr val="95B3D7"/>
                </a:solidFill>
                <a:latin typeface="Helvetica" pitchFamily="2" charset="0"/>
              </a:rPr>
              <a:pPr eaLnBrk="1" hangingPunct="1"/>
              <a:t>13</a:t>
            </a:fld>
            <a:endParaRPr lang="en-US" altLang="en-US" sz="1000" dirty="0">
              <a:solidFill>
                <a:srgbClr val="95B3D7"/>
              </a:solidFill>
              <a:latin typeface="Helvetica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108" y="1417638"/>
            <a:ext cx="3255784" cy="43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61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Charter Oak District Klondike Derby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4800" dirty="0"/>
              <a:t>Safety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C9886-0087-8343-95A7-CD81442E8F4E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5056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BE13B-0E3A-4AE7-167A-576F37D92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Charter Oak District Klondike Derby 2023</a:t>
            </a:r>
            <a:b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</a:br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Safety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5B328-3E09-33CE-6E93-182893F01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86" y="1762347"/>
            <a:ext cx="8254314" cy="37981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Important Safety Notes</a:t>
            </a:r>
          </a:p>
          <a:p>
            <a:r>
              <a:rPr lang="en-US" sz="2000" b="0" dirty="0"/>
              <a:t>All participants must be properly equipped</a:t>
            </a:r>
          </a:p>
          <a:p>
            <a:pPr lvl="1"/>
            <a:r>
              <a:rPr lang="en-US" dirty="0"/>
              <a:t>Foot ware</a:t>
            </a:r>
          </a:p>
          <a:p>
            <a:pPr lvl="1"/>
            <a:r>
              <a:rPr lang="en-US" dirty="0"/>
              <a:t>Clothing</a:t>
            </a:r>
          </a:p>
          <a:p>
            <a:pPr lvl="1"/>
            <a:r>
              <a:rPr lang="en-US" dirty="0"/>
              <a:t>Camping equipment</a:t>
            </a:r>
          </a:p>
          <a:p>
            <a:r>
              <a:rPr lang="en-US" sz="2000" b="0" dirty="0"/>
              <a:t>Under no circumstances should a Patrol continue if any member is in jeopardy of a cold weather injury – seek immediate aid from the nearest station</a:t>
            </a:r>
          </a:p>
          <a:p>
            <a:r>
              <a:rPr lang="en-US" sz="2000" b="0" dirty="0"/>
              <a:t>Patrol Leaders must have 100% accountability of their Patrols at all times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BED5F-B96F-0AA7-81F0-E11108094F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C9886-0087-8343-95A7-CD81442E8F4E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0162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BE13B-0E3A-4AE7-167A-576F37D92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Charter Oak District Klondike Derby 2023</a:t>
            </a:r>
            <a:b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</a:br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Safety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79608"/>
            <a:ext cx="4040188" cy="451196"/>
          </a:xfrm>
        </p:spPr>
        <p:txBody>
          <a:bodyPr/>
          <a:lstStyle/>
          <a:p>
            <a:r>
              <a:rPr lang="en-US" dirty="0"/>
              <a:t>What is Hypothermia?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239861"/>
            <a:ext cx="4040188" cy="4030797"/>
          </a:xfrm>
        </p:spPr>
        <p:txBody>
          <a:bodyPr/>
          <a:lstStyle/>
          <a:p>
            <a:pPr marL="0" indent="0">
              <a:buNone/>
            </a:pPr>
            <a:r>
              <a:rPr lang="en-US" sz="2000" b="0" dirty="0"/>
              <a:t>A condition that occurs when the body starts losing heat more quickly than it can produce it, resulting in the body’s temperature going down rapidly </a:t>
            </a:r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679608"/>
            <a:ext cx="4041775" cy="451196"/>
          </a:xfrm>
        </p:spPr>
        <p:txBody>
          <a:bodyPr/>
          <a:lstStyle/>
          <a:p>
            <a:r>
              <a:rPr lang="en-US" dirty="0"/>
              <a:t>Causes of </a:t>
            </a:r>
            <a:r>
              <a:rPr lang="en-US" dirty="0" err="1"/>
              <a:t>Hypthermia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239861"/>
            <a:ext cx="4041775" cy="4030797"/>
          </a:xfrm>
        </p:spPr>
        <p:txBody>
          <a:bodyPr/>
          <a:lstStyle/>
          <a:p>
            <a:r>
              <a:rPr lang="en-US" sz="2000" b="0" dirty="0"/>
              <a:t>Exposure to cold</a:t>
            </a:r>
          </a:p>
          <a:p>
            <a:r>
              <a:rPr lang="en-US" sz="2000" b="0" dirty="0"/>
              <a:t>Dehydration</a:t>
            </a:r>
          </a:p>
          <a:p>
            <a:r>
              <a:rPr lang="en-US" sz="2000" b="0" dirty="0"/>
              <a:t>Wind</a:t>
            </a:r>
          </a:p>
          <a:p>
            <a:r>
              <a:rPr lang="en-US" sz="2000" b="0" dirty="0"/>
              <a:t>Damp Clothing</a:t>
            </a:r>
          </a:p>
          <a:p>
            <a:r>
              <a:rPr lang="en-US" sz="2000" b="0" dirty="0"/>
              <a:t>Hunger</a:t>
            </a:r>
          </a:p>
          <a:p>
            <a:r>
              <a:rPr lang="en-US" sz="2000" b="0" dirty="0"/>
              <a:t>Exhaustion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BED5F-B96F-0AA7-81F0-E11108094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1250" y="6508750"/>
            <a:ext cx="412750" cy="365125"/>
          </a:xfrm>
        </p:spPr>
        <p:txBody>
          <a:bodyPr/>
          <a:lstStyle/>
          <a:p>
            <a:fld id="{974C9886-0087-8343-95A7-CD81442E8F4E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56" y="3894301"/>
            <a:ext cx="3808476" cy="19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09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C0981F78-6796-20A2-6CBE-33E49EA6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Charter Oak District Klondike Derby 2023</a:t>
            </a:r>
            <a:b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</a:br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Safety</a:t>
            </a:r>
          </a:p>
        </p:txBody>
      </p:sp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BA5AA6AA-E00E-0387-270F-AB76CFB63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0018"/>
            <a:ext cx="8229600" cy="4324045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Hypothermia Symptoms</a:t>
            </a:r>
          </a:p>
          <a:p>
            <a:pPr lvl="1" algn="ctr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1" algn="ctr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1" algn="ctr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3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87F0DB49-12BD-1A0F-9DBA-08194E91C1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fld id="{89454655-B1CF-C543-9D54-C0164AD916DA}" type="slidenum">
              <a:rPr lang="en-US" altLang="en-US" sz="1000">
                <a:solidFill>
                  <a:srgbClr val="95B3D7"/>
                </a:solidFill>
                <a:latin typeface="Helvetica" pitchFamily="2" charset="0"/>
              </a:rPr>
              <a:pPr eaLnBrk="1" hangingPunct="1"/>
              <a:t>17</a:t>
            </a:fld>
            <a:endParaRPr lang="en-US" altLang="en-US" sz="1000" dirty="0">
              <a:solidFill>
                <a:srgbClr val="95B3D7"/>
              </a:solidFill>
              <a:latin typeface="Helvetica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966" y="1963937"/>
            <a:ext cx="5702067" cy="387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03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C0981F78-6796-20A2-6CBE-33E49EA6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Charter Oak District Klondike Derby 2023</a:t>
            </a:r>
            <a:b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</a:br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Safety</a:t>
            </a:r>
          </a:p>
        </p:txBody>
      </p:sp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BA5AA6AA-E00E-0387-270F-AB76CFB63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338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Hypothermia Prevention</a:t>
            </a:r>
          </a:p>
          <a:p>
            <a:r>
              <a:rPr lang="en-US" sz="2000" b="0" dirty="0"/>
              <a:t>Dress in layers…wicking clothing is the key</a:t>
            </a:r>
          </a:p>
          <a:p>
            <a:r>
              <a:rPr lang="en-US" sz="2000" b="0" dirty="0"/>
              <a:t>Ensure you have a wind layer… protect yourself from wind chill</a:t>
            </a:r>
          </a:p>
          <a:p>
            <a:r>
              <a:rPr lang="en-US" sz="2000" b="0" dirty="0"/>
              <a:t>Wear a hat…your head acts as a chimney</a:t>
            </a:r>
          </a:p>
          <a:p>
            <a:r>
              <a:rPr lang="en-US" sz="2000" b="0" dirty="0"/>
              <a:t>Regulate your temperature…when active and at rest</a:t>
            </a:r>
          </a:p>
          <a:p>
            <a:r>
              <a:rPr lang="en-US" sz="2000" b="0" dirty="0"/>
              <a:t>Stay hydrated…just as important in cold weather as hot weather</a:t>
            </a:r>
          </a:p>
          <a:p>
            <a:r>
              <a:rPr lang="en-US" sz="2000" b="0" dirty="0"/>
              <a:t>Stay energized…snacking, substantial meals are a must</a:t>
            </a:r>
          </a:p>
          <a:p>
            <a:r>
              <a:rPr lang="en-US" sz="2000" b="0" dirty="0"/>
              <a:t>Do not overexert yourself…monitor your Patrol</a:t>
            </a:r>
          </a:p>
          <a:p>
            <a:r>
              <a:rPr lang="en-US" sz="2000" b="0" dirty="0"/>
              <a:t>Avoid getting wet if at all possible…avoid water obstacles</a:t>
            </a:r>
          </a:p>
          <a:p>
            <a:r>
              <a:rPr lang="en-US" sz="2000" b="0" dirty="0"/>
              <a:t>If you do get wet…change clothing immediately</a:t>
            </a:r>
          </a:p>
          <a:p>
            <a:r>
              <a:rPr lang="en-US" sz="2000" b="0" dirty="0"/>
              <a:t>Change into dry clothes before bed…plan and pack accordingly</a:t>
            </a:r>
          </a:p>
          <a:p>
            <a:pPr marL="0" indent="0" eaLnBrk="1" hangingPunct="1"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1" algn="ctr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1" algn="ctr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1" algn="ctr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3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87F0DB49-12BD-1A0F-9DBA-08194E91C1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fld id="{89454655-B1CF-C543-9D54-C0164AD916DA}" type="slidenum">
              <a:rPr lang="en-US" altLang="en-US" sz="1000">
                <a:solidFill>
                  <a:srgbClr val="95B3D7"/>
                </a:solidFill>
                <a:latin typeface="Helvetica" pitchFamily="2" charset="0"/>
              </a:rPr>
              <a:pPr eaLnBrk="1" hangingPunct="1"/>
              <a:t>18</a:t>
            </a:fld>
            <a:endParaRPr lang="en-US" altLang="en-US" sz="1000" dirty="0">
              <a:solidFill>
                <a:srgbClr val="95B3D7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205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C0981F78-6796-20A2-6CBE-33E49EA6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Charter Oak District Klondike Derby 2023</a:t>
            </a:r>
            <a:b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</a:br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Safety</a:t>
            </a:r>
          </a:p>
        </p:txBody>
      </p:sp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BA5AA6AA-E00E-0387-270F-AB76CFB63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338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First Aid for Hypothermia</a:t>
            </a:r>
          </a:p>
          <a:p>
            <a:r>
              <a:rPr lang="en-US" sz="2000" b="0" dirty="0"/>
              <a:t>Prevent victim from getting colder</a:t>
            </a:r>
          </a:p>
          <a:p>
            <a:r>
              <a:rPr lang="en-US" sz="2000" b="0" dirty="0"/>
              <a:t>Move person into shelter and into dry, warm clothes</a:t>
            </a:r>
          </a:p>
          <a:p>
            <a:r>
              <a:rPr lang="en-US" sz="2000" b="0" dirty="0"/>
              <a:t>Zip person into dry sleeping bag; cover head with dry hat or hood</a:t>
            </a:r>
          </a:p>
          <a:p>
            <a:r>
              <a:rPr lang="en-US" sz="2000" b="0" dirty="0"/>
              <a:t>Provide warm water bottles to hold in armpit and groin areas</a:t>
            </a:r>
          </a:p>
          <a:p>
            <a:r>
              <a:rPr lang="en-US" sz="2000" b="0" dirty="0"/>
              <a:t>If conscious offer small amounts of warm liquids (cocoa, </a:t>
            </a:r>
            <a:r>
              <a:rPr lang="en-US" sz="2000" b="0" dirty="0" err="1"/>
              <a:t>kool</a:t>
            </a:r>
            <a:r>
              <a:rPr lang="en-US" sz="2000" b="0" dirty="0"/>
              <a:t> aid, water)</a:t>
            </a:r>
          </a:p>
          <a:p>
            <a:r>
              <a:rPr lang="en-US" sz="2000" b="0" dirty="0"/>
              <a:t>SEEK HELP RIGHT AWAY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1" algn="ctr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1" algn="ctr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1" algn="ctr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3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87F0DB49-12BD-1A0F-9DBA-08194E91C1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fld id="{89454655-B1CF-C543-9D54-C0164AD916DA}" type="slidenum">
              <a:rPr lang="en-US" altLang="en-US" sz="1000">
                <a:solidFill>
                  <a:srgbClr val="95B3D7"/>
                </a:solidFill>
                <a:latin typeface="Helvetica" pitchFamily="2" charset="0"/>
              </a:rPr>
              <a:pPr eaLnBrk="1" hangingPunct="1"/>
              <a:t>19</a:t>
            </a:fld>
            <a:endParaRPr lang="en-US" altLang="en-US" sz="1000" dirty="0">
              <a:solidFill>
                <a:srgbClr val="95B3D7"/>
              </a:solidFill>
              <a:latin typeface="Helvetica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411" y="3893122"/>
            <a:ext cx="3005328" cy="19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50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6863" y="274638"/>
            <a:ext cx="7043737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/>
              <a:t>Charter Oak District Klondike Derby 2023</a:t>
            </a:r>
            <a:br>
              <a:rPr lang="en-US" sz="2700"/>
            </a:br>
            <a:r>
              <a:rPr lang="en-US" sz="2700"/>
              <a:t>Prep Meeting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5452"/>
            <a:ext cx="4274288" cy="3607096"/>
          </a:xfrm>
        </p:spPr>
        <p:txBody>
          <a:bodyPr wrap="square"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b="0" dirty="0"/>
              <a:t>Klondike Derby Overview</a:t>
            </a:r>
          </a:p>
          <a:p>
            <a:pPr>
              <a:lnSpc>
                <a:spcPct val="90000"/>
              </a:lnSpc>
            </a:pPr>
            <a:r>
              <a:rPr lang="en-US" sz="2600" b="0" dirty="0"/>
              <a:t>Check In Process</a:t>
            </a:r>
          </a:p>
          <a:p>
            <a:pPr>
              <a:lnSpc>
                <a:spcPct val="90000"/>
              </a:lnSpc>
            </a:pPr>
            <a:r>
              <a:rPr lang="en-US" sz="2600" b="0" dirty="0"/>
              <a:t>Rules &amp; Instructions</a:t>
            </a:r>
          </a:p>
          <a:p>
            <a:pPr>
              <a:lnSpc>
                <a:spcPct val="90000"/>
              </a:lnSpc>
            </a:pPr>
            <a:r>
              <a:rPr lang="en-US" sz="2600" b="0" dirty="0"/>
              <a:t>Skill Questions</a:t>
            </a:r>
          </a:p>
          <a:p>
            <a:pPr>
              <a:lnSpc>
                <a:spcPct val="90000"/>
              </a:lnSpc>
            </a:pPr>
            <a:r>
              <a:rPr lang="en-US" sz="2600" b="0" dirty="0"/>
              <a:t>Course Plotting</a:t>
            </a:r>
          </a:p>
          <a:p>
            <a:pPr>
              <a:lnSpc>
                <a:spcPct val="90000"/>
              </a:lnSpc>
            </a:pPr>
            <a:r>
              <a:rPr lang="en-US" sz="2600" b="0" dirty="0"/>
              <a:t>Safety</a:t>
            </a:r>
          </a:p>
          <a:p>
            <a:pPr>
              <a:lnSpc>
                <a:spcPct val="90000"/>
              </a:lnSpc>
            </a:pPr>
            <a:r>
              <a:rPr lang="en-US" sz="2600" b="0" dirty="0"/>
              <a:t>Clothing &amp; Equipment</a:t>
            </a:r>
          </a:p>
          <a:p>
            <a:pPr>
              <a:lnSpc>
                <a:spcPct val="90000"/>
              </a:lnSpc>
            </a:pPr>
            <a:r>
              <a:rPr lang="en-US" sz="2600" b="0" dirty="0"/>
              <a:t>Meal Planning</a:t>
            </a:r>
          </a:p>
          <a:p>
            <a:pPr>
              <a:lnSpc>
                <a:spcPct val="90000"/>
              </a:lnSpc>
            </a:pPr>
            <a:r>
              <a:rPr lang="en-US" sz="2600" b="0" dirty="0"/>
              <a:t>Q&amp;A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5E58A97-2825-BA81-05D7-9FBBC59FD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852" y="1498526"/>
            <a:ext cx="3860948" cy="386094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508750"/>
            <a:ext cx="41275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74C9886-0087-8343-95A7-CD81442E8F4E}" type="slidenum">
              <a:rPr lang="en-US" altLang="en-US" smtClean="0"/>
              <a:pPr>
                <a:spcAft>
                  <a:spcPts val="600"/>
                </a:spcAft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085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C0981F78-6796-20A2-6CBE-33E49EA6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Charter Oak District Klondike Derby 2023</a:t>
            </a:r>
            <a:b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</a:br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Safety </a:t>
            </a:r>
          </a:p>
        </p:txBody>
      </p:sp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BA5AA6AA-E00E-0387-270F-AB76CFB63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79608"/>
            <a:ext cx="4040188" cy="44280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1" algn="ctr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1" algn="ctr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eaLnBrk="1" hangingPunct="1"/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What is Frostbite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0" dirty="0"/>
              <a:t>Frostbite is a condition that occurs when the skin is exposed to temperatures cold enough that ice crystals form in the tissue.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679608"/>
            <a:ext cx="4041775" cy="442807"/>
          </a:xfrm>
        </p:spPr>
        <p:txBody>
          <a:bodyPr/>
          <a:lstStyle/>
          <a:p>
            <a:r>
              <a:rPr lang="en-US" dirty="0"/>
              <a:t>Causes of Frostbite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319370"/>
            <a:ext cx="4041775" cy="3951288"/>
          </a:xfrm>
        </p:spPr>
        <p:txBody>
          <a:bodyPr/>
          <a:lstStyle/>
          <a:p>
            <a:r>
              <a:rPr lang="en-US" sz="2000" b="0" dirty="0"/>
              <a:t>Exposure to cold</a:t>
            </a:r>
          </a:p>
          <a:p>
            <a:r>
              <a:rPr lang="en-US" sz="2000" b="0" dirty="0"/>
              <a:t>Dehydration</a:t>
            </a:r>
          </a:p>
          <a:p>
            <a:r>
              <a:rPr lang="en-US" sz="2000" b="0" dirty="0"/>
              <a:t>Wind</a:t>
            </a:r>
          </a:p>
          <a:p>
            <a:r>
              <a:rPr lang="en-US" sz="2000" b="0" dirty="0"/>
              <a:t>Toes, fingers, nose, and ears are especially vulnerable.</a:t>
            </a:r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87F0DB49-12BD-1A0F-9DBA-08194E91C17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1250" y="6508750"/>
            <a:ext cx="412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fld id="{89454655-B1CF-C543-9D54-C0164AD916DA}" type="slidenum">
              <a:rPr lang="en-US" altLang="en-US" sz="1000">
                <a:solidFill>
                  <a:srgbClr val="95B3D7"/>
                </a:solidFill>
                <a:latin typeface="Helvetica" pitchFamily="2" charset="0"/>
              </a:rPr>
              <a:pPr eaLnBrk="1" hangingPunct="1"/>
              <a:t>20</a:t>
            </a:fld>
            <a:endParaRPr lang="en-US" altLang="en-US" sz="1000" dirty="0">
              <a:solidFill>
                <a:srgbClr val="95B3D7"/>
              </a:solidFill>
              <a:latin typeface="Helvetica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38" y="3672280"/>
            <a:ext cx="2840712" cy="216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3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C0981F78-6796-20A2-6CBE-33E49EA6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Charter Oak District Klondike Derby 2023</a:t>
            </a:r>
            <a:b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</a:br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Safety</a:t>
            </a:r>
          </a:p>
        </p:txBody>
      </p:sp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BA5AA6AA-E00E-0387-270F-AB76CFB63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338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Frostbite Symptoms</a:t>
            </a:r>
          </a:p>
          <a:p>
            <a:pPr eaLnBrk="1" hangingPunct="1"/>
            <a:r>
              <a:rPr lang="en-US" altLang="en-US" sz="2000" b="0" dirty="0">
                <a:latin typeface="Helvetica" pitchFamily="2" charset="0"/>
                <a:ea typeface="ヒラギノ角ゴ Pro W3" panose="020B0300000000000000" pitchFamily="34" charset="-128"/>
              </a:rPr>
              <a:t>Pain on the skin of the nose, ears, fingers or feet.</a:t>
            </a:r>
          </a:p>
          <a:p>
            <a:pPr eaLnBrk="1" hangingPunct="1"/>
            <a:r>
              <a:rPr lang="en-US" altLang="en-US" sz="2000" b="0" dirty="0">
                <a:latin typeface="Helvetica" pitchFamily="2" charset="0"/>
                <a:ea typeface="ヒラギノ角ゴ Pro W3" panose="020B0300000000000000" pitchFamily="34" charset="-128"/>
              </a:rPr>
              <a:t>Prickling feeling or numbness</a:t>
            </a:r>
          </a:p>
          <a:p>
            <a:pPr eaLnBrk="1" hangingPunct="1"/>
            <a:r>
              <a:rPr lang="en-US" altLang="en-US" sz="2000" b="0" dirty="0">
                <a:latin typeface="Helvetica" pitchFamily="2" charset="0"/>
                <a:ea typeface="ヒラギノ角ゴ Pro W3" panose="020B0300000000000000" pitchFamily="34" charset="-128"/>
              </a:rPr>
              <a:t>Red, white, bluish-white or</a:t>
            </a:r>
          </a:p>
          <a:p>
            <a:pPr marL="0" indent="0" eaLnBrk="1" hangingPunct="1">
              <a:buNone/>
            </a:pPr>
            <a:r>
              <a:rPr lang="en-US" altLang="en-US" sz="2000" b="0" dirty="0">
                <a:latin typeface="Helvetica" pitchFamily="2" charset="0"/>
                <a:ea typeface="ヒラギノ角ゴ Pro W3" panose="020B0300000000000000" pitchFamily="34" charset="-128"/>
              </a:rPr>
              <a:t>     Grayish – yellow skin</a:t>
            </a:r>
          </a:p>
          <a:p>
            <a:pPr eaLnBrk="1" hangingPunct="1"/>
            <a:r>
              <a:rPr lang="en-US" altLang="en-US" sz="2000" b="0" dirty="0">
                <a:latin typeface="Helvetica" pitchFamily="2" charset="0"/>
                <a:ea typeface="ヒラギノ角ゴ Pro W3" panose="020B0300000000000000" pitchFamily="34" charset="-128"/>
              </a:rPr>
              <a:t>Skin that feels unusually firm or waxy.</a:t>
            </a:r>
          </a:p>
          <a:p>
            <a:pPr eaLnBrk="1" hangingPunct="1"/>
            <a:r>
              <a:rPr lang="en-US" altLang="en-US" sz="2000" b="0" dirty="0">
                <a:latin typeface="Helvetica" pitchFamily="2" charset="0"/>
                <a:ea typeface="ヒラギノ角ゴ Pro W3" panose="020B0300000000000000" pitchFamily="34" charset="-128"/>
              </a:rPr>
              <a:t>Blistering after rewarming, in severe</a:t>
            </a:r>
          </a:p>
          <a:p>
            <a:pPr marL="0" indent="0" eaLnBrk="1" hangingPunct="1">
              <a:buNone/>
            </a:pPr>
            <a:r>
              <a:rPr lang="en-US" altLang="en-US" sz="2000" b="0" dirty="0">
                <a:latin typeface="Helvetica" pitchFamily="2" charset="0"/>
                <a:ea typeface="ヒラギノ角ゴ Pro W3" panose="020B0300000000000000" pitchFamily="34" charset="-128"/>
              </a:rPr>
              <a:t>     cases.</a:t>
            </a:r>
          </a:p>
          <a:p>
            <a:pPr marL="0" indent="0" eaLnBrk="1" hangingPunct="1">
              <a:buNone/>
            </a:pPr>
            <a:endParaRPr lang="en-US" altLang="en-US" sz="1600" b="0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eaLnBrk="1" hangingPunct="1"/>
            <a:endParaRPr lang="en-US" altLang="en-US" sz="2000" b="0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eaLnBrk="1" hangingPunct="1"/>
            <a:endParaRPr lang="en-US" altLang="en-US" sz="2000" b="0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1" algn="ctr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1" algn="ctr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1" algn="ctr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3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87F0DB49-12BD-1A0F-9DBA-08194E91C1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fld id="{89454655-B1CF-C543-9D54-C0164AD916DA}" type="slidenum">
              <a:rPr lang="en-US" altLang="en-US" sz="1000">
                <a:solidFill>
                  <a:srgbClr val="95B3D7"/>
                </a:solidFill>
                <a:latin typeface="Helvetica" pitchFamily="2" charset="0"/>
              </a:rPr>
              <a:pPr eaLnBrk="1" hangingPunct="1"/>
              <a:t>21</a:t>
            </a:fld>
            <a:endParaRPr lang="en-US" altLang="en-US" sz="1000" dirty="0">
              <a:solidFill>
                <a:srgbClr val="95B3D7"/>
              </a:solidFill>
              <a:latin typeface="Helvetica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918" y="2431256"/>
            <a:ext cx="3383882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34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C0981F78-6796-20A2-6CBE-33E49EA6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Charter Oak District Klondike Derby 2023</a:t>
            </a:r>
            <a:b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</a:br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Safety</a:t>
            </a:r>
          </a:p>
        </p:txBody>
      </p:sp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BA5AA6AA-E00E-0387-270F-AB76CFB63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338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Preventing Frostbite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Protect vulnerable areas from cold and wind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Wear mittens / gloves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Wear a hat that covers your 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Make sure your boots are not too tight…extra socks can sometimes cause more harm than good!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Continuously wiggle your fingers and toes…keep the blood flowing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1" algn="ctr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1" algn="ctr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1" algn="ctr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3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87F0DB49-12BD-1A0F-9DBA-08194E91C1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fld id="{89454655-B1CF-C543-9D54-C0164AD916DA}" type="slidenum">
              <a:rPr lang="en-US" altLang="en-US" sz="1000">
                <a:solidFill>
                  <a:srgbClr val="95B3D7"/>
                </a:solidFill>
                <a:latin typeface="Helvetica" pitchFamily="2" charset="0"/>
              </a:rPr>
              <a:pPr eaLnBrk="1" hangingPunct="1"/>
              <a:t>22</a:t>
            </a:fld>
            <a:endParaRPr lang="en-US" altLang="en-US" sz="1000" dirty="0">
              <a:solidFill>
                <a:srgbClr val="95B3D7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523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C0981F78-6796-20A2-6CBE-33E49EA6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Charter Oak District Klondike Derby 2023</a:t>
            </a:r>
            <a:b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</a:br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Safety</a:t>
            </a:r>
          </a:p>
        </p:txBody>
      </p:sp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BA5AA6AA-E00E-0387-270F-AB76CFB63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8408"/>
            <a:ext cx="8229600" cy="4315656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First Aid for Frostbite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Get the victim into a tent or shelter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Gently warm the injury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Nose / ears:  Using the palm of your or the victim’s hand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Fingers / hands: Placing the hand inside the victims clothing, under the armpit or between your hands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 Feet / toes:  Place victim’s bare feet against your bare stomach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Immerse in warm (not hot) water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Have the victim exercise the area (fingers and toes)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DO NOT RUB THE INJURY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SEEK HELP RIGHT AWAY</a:t>
            </a:r>
          </a:p>
          <a:p>
            <a:pPr eaLnBrk="1" hangingPunct="1"/>
            <a:endParaRPr lang="en-US" altLang="en-US" sz="2000" b="0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1" algn="ctr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1" algn="ctr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1" algn="ctr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3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87F0DB49-12BD-1A0F-9DBA-08194E91C1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fld id="{89454655-B1CF-C543-9D54-C0164AD916DA}" type="slidenum">
              <a:rPr lang="en-US" altLang="en-US" sz="1000">
                <a:solidFill>
                  <a:srgbClr val="95B3D7"/>
                </a:solidFill>
                <a:latin typeface="Helvetica" pitchFamily="2" charset="0"/>
              </a:rPr>
              <a:pPr eaLnBrk="1" hangingPunct="1"/>
              <a:t>23</a:t>
            </a:fld>
            <a:endParaRPr lang="en-US" altLang="en-US" sz="1000" dirty="0">
              <a:solidFill>
                <a:srgbClr val="95B3D7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286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Charter Oak District Klondike Derby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4800" dirty="0"/>
              <a:t>Clothing &amp; Equipment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C9886-0087-8343-95A7-CD81442E8F4E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1490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C0981F78-6796-20A2-6CBE-33E49EA6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Charter Oak District Klondike Derby 2023</a:t>
            </a:r>
            <a:b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</a:br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Clothing</a:t>
            </a:r>
          </a:p>
        </p:txBody>
      </p:sp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BA5AA6AA-E00E-0387-270F-AB76CFB63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1088"/>
            <a:ext cx="8153400" cy="4244679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Remember the 3-W’s</a:t>
            </a:r>
          </a:p>
          <a:p>
            <a:r>
              <a:rPr lang="en-US" sz="2000" b="0" dirty="0"/>
              <a:t>Wicking Base Layer</a:t>
            </a:r>
          </a:p>
          <a:p>
            <a:r>
              <a:rPr lang="en-US" sz="2000" b="0" dirty="0"/>
              <a:t>Warmth Mid Layer</a:t>
            </a:r>
          </a:p>
          <a:p>
            <a:r>
              <a:rPr lang="en-US" sz="2000" b="0" dirty="0"/>
              <a:t>Wet / Wind Outer Layer</a:t>
            </a:r>
          </a:p>
          <a:p>
            <a:pPr lvl="1"/>
            <a:endParaRPr lang="en-US" dirty="0"/>
          </a:p>
          <a:p>
            <a:pPr eaLnBrk="1" hangingPunct="1">
              <a:buNone/>
            </a:pPr>
            <a:r>
              <a:rPr lang="en-US" sz="2000" b="0" dirty="0"/>
              <a:t>Remember to regulate</a:t>
            </a:r>
          </a:p>
          <a:p>
            <a:pPr eaLnBrk="1" hangingPunct="1">
              <a:buNone/>
            </a:pPr>
            <a:r>
              <a:rPr lang="en-US" sz="2000" b="0" dirty="0"/>
              <a:t>your heat while on </a:t>
            </a:r>
          </a:p>
          <a:p>
            <a:pPr eaLnBrk="1" hangingPunct="1">
              <a:buNone/>
            </a:pPr>
            <a:r>
              <a:rPr lang="en-US" sz="2000" b="0" dirty="0"/>
              <a:t>the course.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3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 </a:t>
            </a:r>
          </a:p>
          <a:p>
            <a:pPr lvl="3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87F0DB49-12BD-1A0F-9DBA-08194E91C1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fld id="{89454655-B1CF-C543-9D54-C0164AD916DA}" type="slidenum">
              <a:rPr lang="en-US" altLang="en-US" sz="1000" smtClean="0">
                <a:solidFill>
                  <a:srgbClr val="95B3D7"/>
                </a:solidFill>
                <a:latin typeface="Helvetica" pitchFamily="2" charset="0"/>
              </a:rPr>
              <a:pPr eaLnBrk="1" hangingPunct="1"/>
              <a:t>25</a:t>
            </a:fld>
            <a:endParaRPr lang="en-US" altLang="en-US" sz="1000" dirty="0">
              <a:solidFill>
                <a:srgbClr val="95B3D7"/>
              </a:solidFill>
              <a:latin typeface="Helvetica" pitchFamily="2" charset="0"/>
            </a:endParaRPr>
          </a:p>
        </p:txBody>
      </p:sp>
      <p:pic>
        <p:nvPicPr>
          <p:cNvPr id="2054" name="Picture 6" descr="Image result for clothing layering camping">
            <a:extLst>
              <a:ext uri="{FF2B5EF4-FFF2-40B4-BE49-F238E27FC236}">
                <a16:creationId xmlns:a16="http://schemas.microsoft.com/office/drawing/2014/main" id="{4AEB13BF-E7A4-B3CB-D3A3-2265817C3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413" y="1781222"/>
            <a:ext cx="4711683" cy="329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238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C0981F78-6796-20A2-6CBE-33E49EA6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latin typeface="Helvetica" pitchFamily="2" charset="0"/>
                <a:ea typeface="ヒラギノ角ゴ Pro W3" panose="020B0300000000000000" pitchFamily="34" charset="-128"/>
              </a:rPr>
              <a:t>Charter Oak District Klondike Derby 2023</a:t>
            </a:r>
            <a:br>
              <a:rPr lang="en-US" altLang="en-US" sz="2400">
                <a:latin typeface="Helvetica" pitchFamily="2" charset="0"/>
                <a:ea typeface="ヒラギノ角ゴ Pro W3" panose="020B0300000000000000" pitchFamily="34" charset="-128"/>
              </a:rPr>
            </a:br>
            <a:r>
              <a:rPr lang="en-US" altLang="en-US" sz="2400">
                <a:latin typeface="Helvetica" pitchFamily="2" charset="0"/>
                <a:ea typeface="ヒラギノ角ゴ Pro W3" panose="020B0300000000000000" pitchFamily="34" charset="-128"/>
              </a:rPr>
              <a:t>Clothing</a:t>
            </a:r>
            <a:endParaRPr lang="en-US" altLang="en-US" sz="2400" dirty="0">
              <a:latin typeface="Helvetica" pitchFamily="2" charset="0"/>
              <a:ea typeface="ヒラギノ角ゴ Pro W3" panose="020B0300000000000000" pitchFamily="34" charset="-128"/>
            </a:endParaRPr>
          </a:p>
        </p:txBody>
      </p:sp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BA5AA6AA-E00E-0387-270F-AB76CFB63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1088"/>
            <a:ext cx="8229600" cy="4444409"/>
          </a:xfrm>
        </p:spPr>
        <p:txBody>
          <a:bodyPr/>
          <a:lstStyle/>
          <a:p>
            <a:r>
              <a:rPr lang="en-US" sz="2000" b="0" dirty="0"/>
              <a:t>Waterproof insulated boots – no sneakers</a:t>
            </a:r>
          </a:p>
          <a:p>
            <a:r>
              <a:rPr lang="en-US" sz="2000" b="0" dirty="0"/>
              <a:t>Warm hat that covers ears</a:t>
            </a:r>
          </a:p>
          <a:p>
            <a:r>
              <a:rPr lang="en-US" sz="2000" b="0" dirty="0"/>
              <a:t>Wool / wicking socks</a:t>
            </a:r>
          </a:p>
          <a:p>
            <a:r>
              <a:rPr lang="en-US" sz="2000" b="0" dirty="0"/>
              <a:t>Long underwear</a:t>
            </a:r>
          </a:p>
          <a:p>
            <a:r>
              <a:rPr lang="en-US" sz="2000" b="0" dirty="0"/>
              <a:t>Warm snow-resistant pants </a:t>
            </a:r>
          </a:p>
          <a:p>
            <a:r>
              <a:rPr lang="en-US" sz="2000" b="0" dirty="0"/>
              <a:t>Warm jacket</a:t>
            </a:r>
          </a:p>
          <a:p>
            <a:r>
              <a:rPr lang="en-US" sz="2000" b="0" dirty="0"/>
              <a:t>Warm mittens or gloves – protect extremities</a:t>
            </a:r>
          </a:p>
          <a:p>
            <a:r>
              <a:rPr lang="en-US" sz="2000" b="0" dirty="0"/>
              <a:t>Clean &amp; dry clothes for sleeping, including a hat</a:t>
            </a:r>
          </a:p>
          <a:p>
            <a:r>
              <a:rPr lang="en-US" sz="2000" b="0" dirty="0"/>
              <a:t>Two pairs of extra socks </a:t>
            </a:r>
          </a:p>
          <a:p>
            <a:r>
              <a:rPr lang="en-US" sz="2000" b="0" dirty="0"/>
              <a:t>Extra clothes – be prepared!</a:t>
            </a:r>
          </a:p>
          <a:p>
            <a:endParaRPr 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3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 </a:t>
            </a:r>
          </a:p>
          <a:p>
            <a:pPr lvl="3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87F0DB49-12BD-1A0F-9DBA-08194E91C1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fld id="{89454655-B1CF-C543-9D54-C0164AD916DA}" type="slidenum">
              <a:rPr lang="en-US" altLang="en-US" sz="1000" smtClean="0">
                <a:solidFill>
                  <a:srgbClr val="95B3D7"/>
                </a:solidFill>
                <a:latin typeface="Helvetica" pitchFamily="2" charset="0"/>
              </a:rPr>
              <a:pPr eaLnBrk="1" hangingPunct="1"/>
              <a:t>26</a:t>
            </a:fld>
            <a:endParaRPr lang="en-US" altLang="en-US" sz="1000" dirty="0">
              <a:solidFill>
                <a:srgbClr val="95B3D7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082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C0981F78-6796-20A2-6CBE-33E49EA6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Charter Oak District Klondike Derby 2023</a:t>
            </a:r>
            <a:b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</a:br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Equipment</a:t>
            </a:r>
          </a:p>
        </p:txBody>
      </p:sp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BA5AA6AA-E00E-0387-270F-AB76CFB63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 eaLnBrk="1" hangingPunct="1"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 Course</a:t>
            </a:r>
          </a:p>
          <a:p>
            <a:pPr marL="400050" eaLnBrk="1" hangingPunct="1"/>
            <a:r>
              <a:rPr lang="en-US" altLang="en-US" sz="2000" b="0" dirty="0">
                <a:latin typeface="Helvetica" pitchFamily="2" charset="0"/>
                <a:ea typeface="ヒラギノ角ゴ Pro W3" panose="020B0300000000000000" pitchFamily="34" charset="-128"/>
              </a:rPr>
              <a:t>Camping equipment  </a:t>
            </a:r>
          </a:p>
          <a:p>
            <a:pPr marL="514350" lvl="1" indent="0" eaLnBrk="1" hangingPunct="1">
              <a:buNone/>
            </a:pPr>
            <a:r>
              <a:rPr lang="en-US" altLang="en-US" sz="1600" dirty="0">
                <a:latin typeface="Helvetica" pitchFamily="2" charset="0"/>
                <a:ea typeface="ヒラギノ角ゴ Pro W3" panose="020B0300000000000000" pitchFamily="34" charset="-128"/>
              </a:rPr>
              <a:t>N</a:t>
            </a:r>
            <a:r>
              <a:rPr lang="en-US" altLang="en-US" sz="1600" b="0" dirty="0">
                <a:latin typeface="Helvetica" pitchFamily="2" charset="0"/>
                <a:ea typeface="ヒラギノ角ゴ Pro W3" panose="020B0300000000000000" pitchFamily="34" charset="-128"/>
              </a:rPr>
              <a:t>ote day course is required to have one each</a:t>
            </a:r>
          </a:p>
          <a:p>
            <a:pPr marL="800100" lvl="1" eaLnBrk="1" hangingPunct="1"/>
            <a:r>
              <a:rPr lang="en-US" altLang="en-US" sz="1600" dirty="0">
                <a:latin typeface="Helvetica" pitchFamily="2" charset="0"/>
                <a:ea typeface="ヒラギノ角ゴ Pro W3" panose="020B0300000000000000" pitchFamily="34" charset="-128"/>
              </a:rPr>
              <a:t>Tents </a:t>
            </a:r>
          </a:p>
          <a:p>
            <a:pPr marL="800100" lvl="1" eaLnBrk="1" hangingPunct="1"/>
            <a:r>
              <a:rPr lang="en-US" altLang="en-US" sz="1600" b="0" dirty="0">
                <a:latin typeface="Helvetica" pitchFamily="2" charset="0"/>
                <a:ea typeface="ヒラギノ角ゴ Pro W3" panose="020B0300000000000000" pitchFamily="34" charset="-128"/>
              </a:rPr>
              <a:t>Ground cloth (under tent)</a:t>
            </a:r>
          </a:p>
          <a:p>
            <a:pPr marL="800100" lvl="1" eaLnBrk="1" hangingPunct="1"/>
            <a:r>
              <a:rPr lang="en-US" altLang="en-US" sz="1600" dirty="0">
                <a:latin typeface="Helvetica" pitchFamily="2" charset="0"/>
                <a:ea typeface="ヒラギノ角ゴ Pro W3" panose="020B0300000000000000" pitchFamily="34" charset="-128"/>
              </a:rPr>
              <a:t>Ground pad (under sleeping bag)</a:t>
            </a:r>
          </a:p>
          <a:p>
            <a:pPr marL="800100" lvl="1" eaLnBrk="1" hangingPunct="1"/>
            <a:r>
              <a:rPr lang="en-US" altLang="en-US" sz="1600" b="0" dirty="0">
                <a:latin typeface="Helvetica" pitchFamily="2" charset="0"/>
                <a:ea typeface="ヒラギノ角ゴ Pro W3" panose="020B0300000000000000" pitchFamily="34" charset="-128"/>
              </a:rPr>
              <a:t>Winter sleeping bag or bag and liner combination</a:t>
            </a:r>
          </a:p>
          <a:p>
            <a:pPr marL="400050" eaLnBrk="1" hangingPunct="1"/>
            <a:r>
              <a:rPr lang="en-US" altLang="en-US" sz="2000" b="0" dirty="0">
                <a:latin typeface="Helvetica" pitchFamily="2" charset="0"/>
                <a:ea typeface="ヒラギノ角ゴ Pro W3" panose="020B0300000000000000" pitchFamily="34" charset="-128"/>
              </a:rPr>
              <a:t>Cooking equipment</a:t>
            </a:r>
          </a:p>
          <a:p>
            <a:pPr marL="400050" eaLnBrk="1" hangingPunct="1"/>
            <a:r>
              <a:rPr lang="en-US" altLang="en-US" sz="2000" b="0" dirty="0">
                <a:latin typeface="Helvetica" pitchFamily="2" charset="0"/>
                <a:ea typeface="ヒラギノ角ゴ Pro W3" panose="020B0300000000000000" pitchFamily="34" charset="-128"/>
              </a:rPr>
              <a:t>Stove</a:t>
            </a:r>
          </a:p>
          <a:p>
            <a:pPr marL="400050" eaLnBrk="1" hangingPunct="1"/>
            <a:r>
              <a:rPr lang="en-US" altLang="en-US" sz="2000" b="0" dirty="0">
                <a:latin typeface="Helvetica" pitchFamily="2" charset="0"/>
                <a:ea typeface="ヒラギノ角ゴ Pro W3" panose="020B0300000000000000" pitchFamily="34" charset="-128"/>
              </a:rPr>
              <a:t>Sledges – required for overnight</a:t>
            </a:r>
          </a:p>
          <a:p>
            <a:pPr marL="400050" eaLnBrk="1" hangingPunct="1"/>
            <a:r>
              <a:rPr lang="en-US" altLang="en-US" sz="2000" b="0" dirty="0">
                <a:latin typeface="Helvetica" pitchFamily="2" charset="0"/>
                <a:ea typeface="ヒラギノ角ゴ Pro W3" panose="020B0300000000000000" pitchFamily="34" charset="-128"/>
              </a:rPr>
              <a:t>Map case / </a:t>
            </a:r>
            <a:r>
              <a:rPr lang="en-US" altLang="en-US" sz="2000" b="0" dirty="0" err="1">
                <a:latin typeface="Helvetica" pitchFamily="2" charset="0"/>
                <a:ea typeface="ヒラギノ角ゴ Pro W3" panose="020B0300000000000000" pitchFamily="34" charset="-128"/>
              </a:rPr>
              <a:t>ziplock</a:t>
            </a:r>
            <a:r>
              <a:rPr lang="en-US" altLang="en-US" sz="2000" b="0" dirty="0">
                <a:latin typeface="Helvetica" pitchFamily="2" charset="0"/>
                <a:ea typeface="ヒラギノ角ゴ Pro W3" panose="020B0300000000000000" pitchFamily="34" charset="-128"/>
              </a:rPr>
              <a:t> bag to protect map</a:t>
            </a:r>
          </a:p>
          <a:p>
            <a:pPr marL="400050" eaLnBrk="1" hangingPunct="1"/>
            <a:r>
              <a:rPr lang="en-US" altLang="en-US" sz="2000" b="0" dirty="0">
                <a:latin typeface="Helvetica" pitchFamily="2" charset="0"/>
                <a:ea typeface="ヒラギノ角ゴ Pro W3" panose="020B0300000000000000" pitchFamily="34" charset="-128"/>
              </a:rPr>
              <a:t>Clipboard</a:t>
            </a:r>
          </a:p>
          <a:p>
            <a:pPr lvl="3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3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 </a:t>
            </a:r>
          </a:p>
          <a:p>
            <a:pPr lvl="3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87F0DB49-12BD-1A0F-9DBA-08194E91C1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fld id="{89454655-B1CF-C543-9D54-C0164AD916DA}" type="slidenum">
              <a:rPr lang="en-US" altLang="en-US" sz="1000" smtClean="0">
                <a:solidFill>
                  <a:srgbClr val="95B3D7"/>
                </a:solidFill>
                <a:latin typeface="Helvetica" pitchFamily="2" charset="0"/>
              </a:rPr>
              <a:pPr eaLnBrk="1" hangingPunct="1"/>
              <a:t>27</a:t>
            </a:fld>
            <a:endParaRPr lang="en-US" altLang="en-US" sz="1000" dirty="0">
              <a:solidFill>
                <a:srgbClr val="95B3D7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4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C0981F78-6796-20A2-6CBE-33E49EA6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Charter Oak District Klondike Derby 2023</a:t>
            </a:r>
            <a:b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</a:br>
            <a:r>
              <a:rPr lang="en-US" altLang="en-US" sz="2400" dirty="0" err="1">
                <a:latin typeface="Helvetica" pitchFamily="2" charset="0"/>
                <a:ea typeface="ヒラギノ角ゴ Pro W3" panose="020B0300000000000000" pitchFamily="34" charset="-128"/>
              </a:rPr>
              <a:t>CEquipment</a:t>
            </a:r>
            <a:endParaRPr lang="en-US" altLang="en-US" sz="2400" dirty="0">
              <a:latin typeface="Helvetica" pitchFamily="2" charset="0"/>
              <a:ea typeface="ヒラギノ角ゴ Pro W3" panose="020B0300000000000000" pitchFamily="34" charset="-128"/>
            </a:endParaRPr>
          </a:p>
        </p:txBody>
      </p:sp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BA5AA6AA-E00E-0387-270F-AB76CFB63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Compass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Pencil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Ruler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Ropes (1) 1’ and (6) 6’ lashing ropes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Emergency blanket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First aid kit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Emergency supply of gator aide, cocoa or bullion.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Ten essentials</a:t>
            </a:r>
          </a:p>
          <a:p>
            <a:pPr marL="57150" indent="0" eaLnBrk="1" hangingPunct="1"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Note: this is not an all inclusive list, and it is each Patrols responsibility to determine what they need to bring.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3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3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 </a:t>
            </a:r>
          </a:p>
          <a:p>
            <a:pPr lvl="3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87F0DB49-12BD-1A0F-9DBA-08194E91C1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fld id="{89454655-B1CF-C543-9D54-C0164AD916DA}" type="slidenum">
              <a:rPr lang="en-US" altLang="en-US" sz="1000" smtClean="0">
                <a:solidFill>
                  <a:srgbClr val="95B3D7"/>
                </a:solidFill>
                <a:latin typeface="Helvetica" pitchFamily="2" charset="0"/>
              </a:rPr>
              <a:pPr eaLnBrk="1" hangingPunct="1"/>
              <a:t>28</a:t>
            </a:fld>
            <a:endParaRPr lang="en-US" altLang="en-US" sz="1000" dirty="0">
              <a:solidFill>
                <a:srgbClr val="95B3D7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88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C0981F78-6796-20A2-6CBE-33E49EA6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Charter Oak District Klondike Derby 2023</a:t>
            </a:r>
            <a:b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</a:br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Meal Planning</a:t>
            </a:r>
          </a:p>
        </p:txBody>
      </p:sp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BA5AA6AA-E00E-0387-270F-AB76CFB63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9823"/>
            <a:ext cx="8229600" cy="4324716"/>
          </a:xfrm>
        </p:spPr>
        <p:txBody>
          <a:bodyPr/>
          <a:lstStyle/>
          <a:p>
            <a:pPr marL="57150" indent="0" eaLnBrk="1" hangingPunct="1"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Meals </a:t>
            </a:r>
          </a:p>
          <a:p>
            <a:pPr marL="57150" indent="0" eaLnBrk="1" hangingPunct="1">
              <a:buNone/>
            </a:pPr>
            <a:r>
              <a:rPr lang="en-US" altLang="en-US" sz="2000" b="0" dirty="0">
                <a:latin typeface="Helvetica" pitchFamily="2" charset="0"/>
                <a:ea typeface="ヒラギノ角ゴ Pro W3" panose="020B0300000000000000" pitchFamily="34" charset="-128"/>
              </a:rPr>
              <a:t>	Day – Saturday hot lunch and drink</a:t>
            </a:r>
          </a:p>
          <a:p>
            <a:pPr marL="57150" indent="0" eaLnBrk="1" hangingPunct="1">
              <a:buNone/>
            </a:pPr>
            <a:r>
              <a:rPr lang="en-US" altLang="en-US" sz="2000" b="0" dirty="0">
                <a:latin typeface="Helvetica" pitchFamily="2" charset="0"/>
                <a:ea typeface="ヒラギノ角ゴ Pro W3" panose="020B0300000000000000" pitchFamily="34" charset="-128"/>
              </a:rPr>
              <a:t>	Overnight – Saturday hot lunch and drink</a:t>
            </a:r>
          </a:p>
          <a:p>
            <a:pPr marL="57150" indent="0" eaLnBrk="1" hangingPunct="1">
              <a:buNone/>
            </a:pPr>
            <a:r>
              <a:rPr lang="en-US" altLang="en-US" sz="2000" b="0" dirty="0">
                <a:latin typeface="Helvetica" pitchFamily="2" charset="0"/>
                <a:ea typeface="ヒラギノ角ゴ Pro W3" panose="020B0300000000000000" pitchFamily="34" charset="-128"/>
              </a:rPr>
              <a:t>				Saturday hot dinner and drink </a:t>
            </a:r>
          </a:p>
          <a:p>
            <a:pPr marL="57150" indent="0" eaLnBrk="1" hangingPunct="1">
              <a:buNone/>
            </a:pPr>
            <a:r>
              <a:rPr lang="en-US" altLang="en-US" sz="2000" b="0" dirty="0">
                <a:latin typeface="Helvetica" pitchFamily="2" charset="0"/>
                <a:ea typeface="ヒラギノ角ゴ Pro W3" panose="020B0300000000000000" pitchFamily="34" charset="-128"/>
              </a:rPr>
              <a:t>				Sunday hot breakfast and drink</a:t>
            </a:r>
          </a:p>
          <a:p>
            <a:pPr marL="57150" indent="0" eaLnBrk="1" hangingPunct="1">
              <a:buNone/>
            </a:pPr>
            <a:r>
              <a:rPr lang="en-US" altLang="en-US" sz="2000" b="0" dirty="0">
                <a:latin typeface="Helvetica" pitchFamily="2" charset="0"/>
                <a:ea typeface="ヒラギノ角ゴ Pro W3" panose="020B0300000000000000" pitchFamily="34" charset="-128"/>
              </a:rPr>
              <a:t>				Sunday lunch (optional)</a:t>
            </a:r>
          </a:p>
          <a:p>
            <a:pPr marL="57150" indent="0" eaLnBrk="1" hangingPunct="1"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Water </a:t>
            </a:r>
          </a:p>
          <a:p>
            <a:pPr marL="57150" indent="0" eaLnBrk="1" hangingPunct="1"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	</a:t>
            </a:r>
            <a:r>
              <a:rPr lang="en-US" altLang="en-US" sz="2000" b="0" dirty="0">
                <a:latin typeface="Helvetica" pitchFamily="2" charset="0"/>
                <a:ea typeface="ヒラギノ角ゴ Pro W3" panose="020B0300000000000000" pitchFamily="34" charset="-128"/>
              </a:rPr>
              <a:t>Bring your own water for drinking and cooking. </a:t>
            </a:r>
          </a:p>
          <a:p>
            <a:pPr marL="57150" indent="0" eaLnBrk="1" hangingPunct="1">
              <a:buNone/>
            </a:pPr>
            <a:r>
              <a:rPr lang="en-US" altLang="en-US" sz="2000" b="0" dirty="0">
                <a:latin typeface="Helvetica" pitchFamily="2" charset="0"/>
                <a:ea typeface="ヒラギノ角ゴ Pro W3" panose="020B0300000000000000" pitchFamily="34" charset="-128"/>
              </a:rPr>
              <a:t>	Water will be available at the rear of the dining hall and Griffin 	Lodge.</a:t>
            </a:r>
          </a:p>
          <a:p>
            <a:pPr lvl="3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 </a:t>
            </a:r>
          </a:p>
          <a:p>
            <a:pPr lvl="3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87F0DB49-12BD-1A0F-9DBA-08194E91C1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fld id="{89454655-B1CF-C543-9D54-C0164AD916DA}" type="slidenum">
              <a:rPr lang="en-US" altLang="en-US" sz="1000" smtClean="0">
                <a:solidFill>
                  <a:srgbClr val="95B3D7"/>
                </a:solidFill>
                <a:latin typeface="Helvetica" pitchFamily="2" charset="0"/>
              </a:rPr>
              <a:pPr eaLnBrk="1" hangingPunct="1"/>
              <a:t>29</a:t>
            </a:fld>
            <a:endParaRPr lang="en-US" altLang="en-US" sz="1000" dirty="0">
              <a:solidFill>
                <a:srgbClr val="95B3D7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60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C0981F78-6796-20A2-6CBE-33E49EA6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Charter Oak District Klondike Derby 2023</a:t>
            </a:r>
            <a:b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</a:br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Overview</a:t>
            </a:r>
          </a:p>
        </p:txBody>
      </p:sp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BA5AA6AA-E00E-0387-270F-AB76CFB63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33863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The Charter Oak District Klondike Derby is a traditional type derby.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It is an intensive orienteering and camping competition, part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backpacking, part survival, and part winter camping.  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The patrols are given distances and bearings and are required to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plot a course in specific order to 5 towns (stations).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Patrols will earn nuggets (points) based on total elapsed time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required to reach the towns, and the total number of nuggets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awarded to the patrol by the mayor of each town for skills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demonstrated.</a:t>
            </a:r>
          </a:p>
          <a:p>
            <a:pPr lvl="3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3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87F0DB49-12BD-1A0F-9DBA-08194E91C1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fld id="{89454655-B1CF-C543-9D54-C0164AD916DA}" type="slidenum">
              <a:rPr lang="en-US" altLang="en-US" sz="1000">
                <a:solidFill>
                  <a:srgbClr val="95B3D7"/>
                </a:solidFill>
                <a:latin typeface="Helvetica" pitchFamily="2" charset="0"/>
              </a:rPr>
              <a:pPr eaLnBrk="1" hangingPunct="1"/>
              <a:t>3</a:t>
            </a:fld>
            <a:endParaRPr lang="en-US" altLang="en-US" sz="1000" dirty="0">
              <a:solidFill>
                <a:srgbClr val="95B3D7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05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C0981F78-6796-20A2-6CBE-33E49EA6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Charter Oak District Klondike Derby 2023</a:t>
            </a:r>
            <a:b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</a:br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Meal Planning</a:t>
            </a:r>
          </a:p>
        </p:txBody>
      </p:sp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BA5AA6AA-E00E-0387-270F-AB76CFB63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9433"/>
            <a:ext cx="8229600" cy="3381153"/>
          </a:xfrm>
        </p:spPr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Helvetica" pitchFamily="2" charset="0"/>
                <a:ea typeface="ヒラギノ角ゴ Pro W3" panose="020B0300000000000000" pitchFamily="34" charset="-128"/>
              </a:rPr>
              <a:t>Drinking fluids is just as important in winter as it is in hot weather.  Drink plenty of fluids.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Helvetica" pitchFamily="2" charset="0"/>
                <a:ea typeface="ヒラギノ角ゴ Pro W3" panose="020B0300000000000000" pitchFamily="34" charset="-128"/>
              </a:rPr>
              <a:t>Your body is a furnace, and food is the fuel that feeds it.  Hot foods – think soups, stews, chili.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Helvetica" pitchFamily="2" charset="0"/>
                <a:ea typeface="ヒラギノ角ゴ Pro W3" panose="020B0300000000000000" pitchFamily="34" charset="-128"/>
              </a:rPr>
              <a:t>Plan your meals for ease of preparation and clean up.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Helvetica" pitchFamily="2" charset="0"/>
                <a:ea typeface="ヒラギノ角ゴ Pro W3" panose="020B0300000000000000" pitchFamily="34" charset="-128"/>
              </a:rPr>
              <a:t>MRE’s are acceptable but you will earn extra points if you prepare your own.  It is acceptable to make something at home that you will reheat.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Helvetica" pitchFamily="2" charset="0"/>
                <a:ea typeface="ヒラギノ角ゴ Pro W3" panose="020B0300000000000000" pitchFamily="34" charset="-128"/>
              </a:rPr>
              <a:t>Remember leave no trace – carry out what you carry in.</a:t>
            </a: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3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87F0DB49-12BD-1A0F-9DBA-08194E91C1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fld id="{89454655-B1CF-C543-9D54-C0164AD916DA}" type="slidenum">
              <a:rPr lang="en-US" altLang="en-US" sz="1000" smtClean="0">
                <a:solidFill>
                  <a:srgbClr val="95B3D7"/>
                </a:solidFill>
                <a:latin typeface="Helvetica" pitchFamily="2" charset="0"/>
              </a:rPr>
              <a:pPr eaLnBrk="1" hangingPunct="1"/>
              <a:t>30</a:t>
            </a:fld>
            <a:endParaRPr lang="en-US" altLang="en-US" sz="1000" dirty="0">
              <a:solidFill>
                <a:srgbClr val="95B3D7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719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C0981F78-6796-20A2-6CBE-33E49EA6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Charter Oak District Klondike Derby 2023</a:t>
            </a:r>
          </a:p>
        </p:txBody>
      </p:sp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BA5AA6AA-E00E-0387-270F-AB76CFB63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338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1" algn="ctr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1" algn="ctr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1" algn="ctr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1" algn="ctr" eaLnBrk="1" hangingPunct="1">
              <a:buFont typeface="Arial" panose="020B0604020202020204" pitchFamily="34" charset="0"/>
              <a:buNone/>
            </a:pPr>
            <a:r>
              <a:rPr lang="en-US" altLang="en-US" sz="3600" dirty="0">
                <a:latin typeface="Helvetica" pitchFamily="2" charset="0"/>
                <a:ea typeface="ヒラギノ角ゴ Pro W3" panose="020B0300000000000000" pitchFamily="34" charset="-128"/>
              </a:rPr>
              <a:t>Questions ?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3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87F0DB49-12BD-1A0F-9DBA-08194E91C1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fld id="{89454655-B1CF-C543-9D54-C0164AD916DA}" type="slidenum">
              <a:rPr lang="en-US" altLang="en-US" sz="1000">
                <a:solidFill>
                  <a:srgbClr val="95B3D7"/>
                </a:solidFill>
                <a:latin typeface="Helvetica" pitchFamily="2" charset="0"/>
              </a:rPr>
              <a:pPr eaLnBrk="1" hangingPunct="1"/>
              <a:t>31</a:t>
            </a:fld>
            <a:endParaRPr lang="en-US" altLang="en-US" sz="1000" dirty="0">
              <a:solidFill>
                <a:srgbClr val="95B3D7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463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C0981F78-6796-20A2-6CBE-33E49EA6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Charter Oak District Klondike Derby 2023</a:t>
            </a:r>
            <a:b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</a:br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Overview</a:t>
            </a:r>
          </a:p>
        </p:txBody>
      </p:sp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BA5AA6AA-E00E-0387-270F-AB76CFB63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338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Day Course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One-day event for patrols without winter tent camping experience,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and those patrols with fewer map and compass skills. </a:t>
            </a:r>
          </a:p>
          <a:p>
            <a:pPr lvl="2"/>
            <a:r>
              <a:rPr lang="en-US" sz="1600" dirty="0"/>
              <a:t>3:30 PM Finish time (Saturday)</a:t>
            </a:r>
          </a:p>
          <a:p>
            <a:pPr lvl="2"/>
            <a:r>
              <a:rPr lang="en-US" sz="1600" dirty="0"/>
              <a:t>4:30 PM Scores announced / parent pick up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Overnight Course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Two-day event for patrols experienced in orienteering skills and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familiar with winter tent camping.</a:t>
            </a:r>
          </a:p>
          <a:p>
            <a:pPr lvl="2"/>
            <a:r>
              <a:rPr lang="en-US" sz="1600" dirty="0"/>
              <a:t>11:30 AM Finish time (Sunday)</a:t>
            </a:r>
          </a:p>
          <a:p>
            <a:pPr lvl="2"/>
            <a:r>
              <a:rPr lang="en-US" sz="1600" dirty="0"/>
              <a:t>12:30 PM  Scores announced / parent pick up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87F0DB49-12BD-1A0F-9DBA-08194E91C1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fld id="{89454655-B1CF-C543-9D54-C0164AD916DA}" type="slidenum">
              <a:rPr lang="en-US" altLang="en-US" sz="1000">
                <a:solidFill>
                  <a:srgbClr val="95B3D7"/>
                </a:solidFill>
                <a:latin typeface="Helvetica" pitchFamily="2" charset="0"/>
              </a:rPr>
              <a:pPr eaLnBrk="1" hangingPunct="1"/>
              <a:t>4</a:t>
            </a:fld>
            <a:endParaRPr lang="en-US" altLang="en-US" sz="1000" dirty="0">
              <a:solidFill>
                <a:srgbClr val="95B3D7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456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C0981F78-6796-20A2-6CBE-33E49EA6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Charter Oak District Klondike Derby 2023</a:t>
            </a:r>
            <a:b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</a:br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Overview</a:t>
            </a:r>
          </a:p>
        </p:txBody>
      </p:sp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BA5AA6AA-E00E-0387-270F-AB76CFB63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338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Registration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Registration is required for both scouts and adults.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Cost is $10 per scout and no charge for adults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Register on the Council website by February 3, 2023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Email the Klondike Derby roster form by February 3, 2023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Registered scouts and adults will get a Klondike patch.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No walk-ups will be allowed</a:t>
            </a:r>
          </a:p>
          <a:p>
            <a:pPr lvl="3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lvl="3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87F0DB49-12BD-1A0F-9DBA-08194E91C1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fld id="{89454655-B1CF-C543-9D54-C0164AD916DA}" type="slidenum">
              <a:rPr lang="en-US" altLang="en-US" sz="1000">
                <a:solidFill>
                  <a:srgbClr val="95B3D7"/>
                </a:solidFill>
                <a:latin typeface="Helvetica" pitchFamily="2" charset="0"/>
              </a:rPr>
              <a:pPr eaLnBrk="1" hangingPunct="1"/>
              <a:t>5</a:t>
            </a:fld>
            <a:endParaRPr lang="en-US" altLang="en-US" sz="1000" dirty="0">
              <a:solidFill>
                <a:srgbClr val="95B3D7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350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C0981F78-6796-20A2-6CBE-33E49EA6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Charter Oak District Klondike Derby 2023</a:t>
            </a:r>
            <a:b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</a:br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Check In Process</a:t>
            </a:r>
          </a:p>
        </p:txBody>
      </p:sp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BA5AA6AA-E00E-0387-270F-AB76CFB63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338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Check In –</a:t>
            </a:r>
            <a:r>
              <a:rPr lang="en-US" altLang="en-US" sz="1800" dirty="0">
                <a:latin typeface="Helvetica" pitchFamily="2" charset="0"/>
                <a:ea typeface="ヒラギノ角ゴ Pro W3" panose="020B0300000000000000" pitchFamily="34" charset="-128"/>
              </a:rPr>
              <a:t> times will be assigned prior to the event</a:t>
            </a: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marL="914400" lvl="1" indent="-457200" eaLnBrk="1" hangingPunct="1">
              <a:buFont typeface="Arial" panose="020B0604020202020204" pitchFamily="34" charset="0"/>
              <a:buAutoNum type="arabicPeriod"/>
            </a:pPr>
            <a:r>
              <a:rPr lang="en-US" altLang="en-US" sz="1600" dirty="0">
                <a:latin typeface="Helvetica" pitchFamily="2" charset="0"/>
                <a:ea typeface="ヒラギノ角ゴ Pro W3" panose="020B0300000000000000" pitchFamily="34" charset="-128"/>
              </a:rPr>
              <a:t>Safety Check – entire patrol</a:t>
            </a:r>
          </a:p>
          <a:p>
            <a:pPr marL="1314450" lvl="2" indent="-457200" eaLnBrk="1" hangingPunct="1"/>
            <a:r>
              <a:rPr lang="en-US" altLang="en-US" sz="1600" dirty="0">
                <a:latin typeface="Helvetica" pitchFamily="2" charset="0"/>
                <a:ea typeface="ヒラギノ角ゴ Pro W3" panose="020B0300000000000000" pitchFamily="34" charset="-128"/>
              </a:rPr>
              <a:t>Clothing – appropriate winter clothing to include insulated boots, warm hat, gloves, long underwear, snow resistant pants, jacket. No shorts and no sneakers. </a:t>
            </a:r>
          </a:p>
          <a:p>
            <a:pPr marL="1314450" lvl="2" indent="-457200" eaLnBrk="1" hangingPunct="1"/>
            <a:r>
              <a:rPr lang="en-US" altLang="en-US" sz="1600" dirty="0">
                <a:latin typeface="Helvetica" pitchFamily="2" charset="0"/>
                <a:ea typeface="ヒラギノ角ゴ Pro W3" panose="020B0300000000000000" pitchFamily="34" charset="-128"/>
              </a:rPr>
              <a:t>Equipment – tents, sleeping bag, cooking equipment, water,</a:t>
            </a:r>
          </a:p>
          <a:p>
            <a:pPr marL="914400" lvl="1" indent="-457200" eaLnBrk="1" hangingPunct="1">
              <a:buFont typeface="Arial" panose="020B0604020202020204" pitchFamily="34" charset="0"/>
              <a:buAutoNum type="arabicPeriod"/>
            </a:pPr>
            <a:r>
              <a:rPr lang="en-US" altLang="en-US" sz="1600" dirty="0">
                <a:latin typeface="Helvetica" pitchFamily="2" charset="0"/>
                <a:ea typeface="ヒラギノ角ゴ Pro W3" panose="020B0300000000000000" pitchFamily="34" charset="-128"/>
              </a:rPr>
              <a:t>Registration – Patrol leader</a:t>
            </a:r>
          </a:p>
          <a:p>
            <a:pPr marL="1314450" lvl="2" indent="-457200" eaLnBrk="1" hangingPunct="1"/>
            <a:r>
              <a:rPr lang="en-US" altLang="en-US" sz="1600" dirty="0">
                <a:latin typeface="Helvetica" pitchFamily="2" charset="0"/>
                <a:ea typeface="ヒラギノ角ゴ Pro W3" panose="020B0300000000000000" pitchFamily="34" charset="-128"/>
              </a:rPr>
              <a:t>Roster review</a:t>
            </a:r>
          </a:p>
          <a:p>
            <a:pPr marL="1314450" lvl="2" indent="-457200" eaLnBrk="1" hangingPunct="1"/>
            <a:r>
              <a:rPr lang="en-US" altLang="en-US" sz="1600" dirty="0">
                <a:latin typeface="Helvetica" pitchFamily="2" charset="0"/>
                <a:ea typeface="ヒラギノ角ゴ Pro W3" panose="020B0300000000000000" pitchFamily="34" charset="-128"/>
              </a:rPr>
              <a:t>Pick up patrol packet including course card</a:t>
            </a:r>
          </a:p>
          <a:p>
            <a:pPr marL="914400" lvl="1" indent="-457200" eaLnBrk="1" hangingPunct="1">
              <a:buFont typeface="Arial" panose="020B0604020202020204" pitchFamily="34" charset="0"/>
              <a:buAutoNum type="arabicPeriod"/>
            </a:pPr>
            <a:r>
              <a:rPr lang="en-US" altLang="en-US" sz="1600" dirty="0">
                <a:latin typeface="Helvetica" pitchFamily="2" charset="0"/>
                <a:ea typeface="ヒラギノ角ゴ Pro W3" panose="020B0300000000000000" pitchFamily="34" charset="-128"/>
              </a:rPr>
              <a:t>Mapping – entire Patrol</a:t>
            </a:r>
          </a:p>
          <a:p>
            <a:pPr marL="1314450" lvl="2" indent="-457200" eaLnBrk="1" hangingPunct="1"/>
            <a:r>
              <a:rPr lang="en-US" altLang="en-US" sz="1600" dirty="0">
                <a:latin typeface="Helvetica" pitchFamily="2" charset="0"/>
                <a:ea typeface="ヒラギノ角ゴ Pro W3" panose="020B0300000000000000" pitchFamily="34" charset="-128"/>
              </a:rPr>
              <a:t>Receive map and plot your course.  Note everyone should bring a compass.</a:t>
            </a:r>
          </a:p>
          <a:p>
            <a:pPr marL="914400" lvl="1" indent="-457200" eaLnBrk="1" hangingPunct="1">
              <a:buFont typeface="Arial" panose="020B0604020202020204" pitchFamily="34" charset="0"/>
              <a:buAutoNum type="arabicPeriod"/>
            </a:pPr>
            <a:r>
              <a:rPr lang="en-US" altLang="en-US" sz="1600" dirty="0">
                <a:latin typeface="Helvetica" pitchFamily="2" charset="0"/>
                <a:ea typeface="ヒラギノ角ゴ Pro W3" panose="020B0300000000000000" pitchFamily="34" charset="-128"/>
              </a:rPr>
              <a:t>Start – entire Patrol</a:t>
            </a:r>
          </a:p>
          <a:p>
            <a:pPr marL="1314450" lvl="2" indent="-457200" eaLnBrk="1" hangingPunct="1"/>
            <a:r>
              <a:rPr lang="en-US" altLang="en-US" sz="1600" dirty="0">
                <a:latin typeface="Helvetica" pitchFamily="2" charset="0"/>
                <a:ea typeface="ヒラギノ角ゴ Pro W3" panose="020B0300000000000000" pitchFamily="34" charset="-128"/>
              </a:rPr>
              <a:t>Must report to starting line staff and get start time recorded.</a:t>
            </a:r>
          </a:p>
          <a:p>
            <a:pPr lvl="3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87F0DB49-12BD-1A0F-9DBA-08194E91C1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fld id="{89454655-B1CF-C543-9D54-C0164AD916DA}" type="slidenum">
              <a:rPr lang="en-US" altLang="en-US" sz="1000">
                <a:solidFill>
                  <a:srgbClr val="95B3D7"/>
                </a:solidFill>
                <a:latin typeface="Helvetica" pitchFamily="2" charset="0"/>
              </a:rPr>
              <a:pPr eaLnBrk="1" hangingPunct="1"/>
              <a:t>6</a:t>
            </a:fld>
            <a:endParaRPr lang="en-US" altLang="en-US" sz="1000" dirty="0">
              <a:solidFill>
                <a:srgbClr val="95B3D7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055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C0981F78-6796-20A2-6CBE-33E49EA6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Charter Oak District Klondike Derby 2023</a:t>
            </a:r>
            <a:b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</a:br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Rules</a:t>
            </a:r>
          </a:p>
        </p:txBody>
      </p:sp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BA5AA6AA-E00E-0387-270F-AB76CFB63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33863"/>
          </a:xfrm>
        </p:spPr>
        <p:txBody>
          <a:bodyPr/>
          <a:lstStyle/>
          <a:p>
            <a:pPr marL="914400" lvl="1" indent="-457200" eaLnBrk="1" hangingPunct="1">
              <a:buFont typeface="Arial" panose="020B0604020202020204" pitchFamily="34" charset="0"/>
              <a:buAutoNum type="arabicPeriod"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Patrols must have a minimum of 4 and maximum of 8 scouts.</a:t>
            </a:r>
          </a:p>
          <a:p>
            <a:pPr marL="914400" lvl="1" indent="-457200" eaLnBrk="1" hangingPunct="1">
              <a:buFont typeface="Arial" panose="020B0604020202020204" pitchFamily="34" charset="0"/>
              <a:buAutoNum type="arabicPeriod"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Saturday lunch, Saturday Dinner and Sunday breakfast are judged.</a:t>
            </a:r>
          </a:p>
          <a:p>
            <a:pPr marL="914400" lvl="1" indent="-457200" eaLnBrk="1" hangingPunct="1">
              <a:buFont typeface="Arial" panose="020B0604020202020204" pitchFamily="34" charset="0"/>
              <a:buAutoNum type="arabicPeriod"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Patrols must have their start time recorded.</a:t>
            </a:r>
          </a:p>
          <a:p>
            <a:pPr marL="914400" lvl="1" indent="-457200" eaLnBrk="1" hangingPunct="1">
              <a:buFont typeface="Arial" panose="020B0604020202020204" pitchFamily="34" charset="0"/>
              <a:buAutoNum type="arabicPeriod"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Patrols must have their finish time recorded.  Even if they do not reach all the stations they must have this time recorded.</a:t>
            </a:r>
          </a:p>
          <a:p>
            <a:pPr marL="914400" lvl="1" indent="-457200" eaLnBrk="1" hangingPunct="1">
              <a:buFont typeface="Arial" panose="020B0604020202020204" pitchFamily="34" charset="0"/>
              <a:buAutoNum type="arabicPeriod"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Patrols must check in and out with the Mayor at each station.</a:t>
            </a:r>
          </a:p>
          <a:p>
            <a:pPr marL="914400" lvl="1" indent="-457200" eaLnBrk="1" hangingPunct="1">
              <a:buFont typeface="Arial" panose="020B0604020202020204" pitchFamily="34" charset="0"/>
              <a:buAutoNum type="arabicPeriod"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Patrols must turn in their nuggets and course card to the Klondike HQ.</a:t>
            </a:r>
          </a:p>
          <a:p>
            <a:pPr marL="914400" lvl="1" indent="-457200" eaLnBrk="1" hangingPunct="1">
              <a:buFont typeface="Arial" panose="020B0604020202020204" pitchFamily="34" charset="0"/>
              <a:buAutoNum type="arabicPeriod"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Patrols must keep their earned nuggets safe and their patrol card dry.</a:t>
            </a:r>
          </a:p>
          <a:p>
            <a:pPr marL="914400" lvl="1" indent="-457200" eaLnBrk="1" hangingPunct="1">
              <a:buFont typeface="Arial" panose="020B0604020202020204" pitchFamily="34" charset="0"/>
              <a:buAutoNum type="arabicPeriod"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marL="914400" lvl="1" indent="-457200" eaLnBrk="1" hangingPunct="1">
              <a:buFont typeface="Arial" panose="020B0604020202020204" pitchFamily="34" charset="0"/>
              <a:buAutoNum type="arabicPeriod"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87F0DB49-12BD-1A0F-9DBA-08194E91C1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fld id="{89454655-B1CF-C543-9D54-C0164AD916DA}" type="slidenum">
              <a:rPr lang="en-US" altLang="en-US" sz="1000">
                <a:solidFill>
                  <a:srgbClr val="95B3D7"/>
                </a:solidFill>
                <a:latin typeface="Helvetica" pitchFamily="2" charset="0"/>
              </a:rPr>
              <a:pPr eaLnBrk="1" hangingPunct="1"/>
              <a:t>7</a:t>
            </a:fld>
            <a:endParaRPr lang="en-US" altLang="en-US" sz="1000" dirty="0">
              <a:solidFill>
                <a:srgbClr val="95B3D7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80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C0981F78-6796-20A2-6CBE-33E49EA6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Charter Oak District Klondike Derby 2023</a:t>
            </a:r>
            <a:b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</a:br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Rules</a:t>
            </a:r>
          </a:p>
        </p:txBody>
      </p:sp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BA5AA6AA-E00E-0387-270F-AB76CFB63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33863"/>
          </a:xfrm>
        </p:spPr>
        <p:txBody>
          <a:bodyPr/>
          <a:lstStyle/>
          <a:p>
            <a:pPr marL="914400" lvl="1" indent="-457200" eaLnBrk="1" hangingPunct="1">
              <a:buFont typeface="+mj-lt"/>
              <a:buAutoNum type="arabicPeriod" startAt="8"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The use of GPS devices, including smart phone apps, is not allowed and is grounds for disqualifications. </a:t>
            </a:r>
          </a:p>
          <a:p>
            <a:pPr marL="914400" lvl="1" indent="-457200" eaLnBrk="1" hangingPunct="1">
              <a:buFont typeface="Arial" panose="020B0604020202020204" pitchFamily="34" charset="0"/>
              <a:buAutoNum type="arabicPeriod" startAt="8"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The overnight course requires a sledge for each Patrol (assuming adequate snow cover).</a:t>
            </a:r>
          </a:p>
          <a:p>
            <a:pPr marL="914400" lvl="1" indent="-457200" eaLnBrk="1" hangingPunct="1">
              <a:buFont typeface="Arial" panose="020B0604020202020204" pitchFamily="34" charset="0"/>
              <a:buAutoNum type="arabicPeriod" startAt="8"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The day course does not require a sledge, but it is encouraged.</a:t>
            </a:r>
          </a:p>
          <a:p>
            <a:pPr marL="914400" lvl="1" indent="-457200" eaLnBrk="1" hangingPunct="1">
              <a:buFont typeface="Arial" panose="020B0604020202020204" pitchFamily="34" charset="0"/>
              <a:buAutoNum type="arabicPeriod" startAt="8"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Patrols requiring help with scout safety will not be penalized.</a:t>
            </a:r>
          </a:p>
          <a:p>
            <a:pPr marL="914400" lvl="1" indent="-457200" eaLnBrk="1" hangingPunct="1">
              <a:buFont typeface="Arial" panose="020B0604020202020204" pitchFamily="34" charset="0"/>
              <a:buAutoNum type="arabicPeriod" startAt="8"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Under no circumstances is a Patrol to proceed across frozen lake, swamp or large body of water.</a:t>
            </a:r>
          </a:p>
          <a:p>
            <a:pPr marL="457200" lvl="1" indent="0" eaLnBrk="1" hangingPunct="1"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marL="914400" lvl="1" indent="-457200" eaLnBrk="1" hangingPunct="1">
              <a:buFont typeface="Arial" panose="020B0604020202020204" pitchFamily="34" charset="0"/>
              <a:buAutoNum type="arabicPeriod" startAt="8"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marL="914400" lvl="1" indent="-457200" eaLnBrk="1" hangingPunct="1">
              <a:buFont typeface="Arial" panose="020B0604020202020204" pitchFamily="34" charset="0"/>
              <a:buAutoNum type="arabicPeriod" startAt="8"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marL="914400" lvl="1" indent="-457200" eaLnBrk="1" hangingPunct="1">
              <a:buFont typeface="Arial" panose="020B0604020202020204" pitchFamily="34" charset="0"/>
              <a:buAutoNum type="arabicPeriod" startAt="8"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87F0DB49-12BD-1A0F-9DBA-08194E91C1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fld id="{89454655-B1CF-C543-9D54-C0164AD916DA}" type="slidenum">
              <a:rPr lang="en-US" altLang="en-US" sz="1000">
                <a:solidFill>
                  <a:srgbClr val="95B3D7"/>
                </a:solidFill>
                <a:latin typeface="Helvetica" pitchFamily="2" charset="0"/>
              </a:rPr>
              <a:pPr eaLnBrk="1" hangingPunct="1"/>
              <a:t>8</a:t>
            </a:fld>
            <a:endParaRPr lang="en-US" altLang="en-US" sz="1000" dirty="0">
              <a:solidFill>
                <a:srgbClr val="95B3D7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52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C0981F78-6796-20A2-6CBE-33E49EA6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Charter Oak District Klondike Derby 2023</a:t>
            </a:r>
            <a:b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</a:br>
            <a:r>
              <a:rPr lang="en-US" altLang="en-US" sz="2400" dirty="0">
                <a:latin typeface="Helvetica" pitchFamily="2" charset="0"/>
                <a:ea typeface="ヒラギノ角ゴ Pro W3" panose="020B0300000000000000" pitchFamily="34" charset="-128"/>
              </a:rPr>
              <a:t>Skill Questions</a:t>
            </a:r>
          </a:p>
        </p:txBody>
      </p:sp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BA5AA6AA-E00E-0387-270F-AB76CFB63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338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All questions will come from the Scout Handbook.</a:t>
            </a:r>
          </a:p>
          <a:p>
            <a:pPr marL="457200" lvl="1" indent="0" eaLnBrk="1" hangingPunct="1"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  <a:p>
            <a:pPr marL="457200" lvl="1" indent="0" eaLnBrk="1" hangingPunct="1"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 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Helvetica" pitchFamily="2" charset="0"/>
                <a:ea typeface="ヒラギノ角ゴ Pro W3" panose="020B0300000000000000" pitchFamily="34" charset="-128"/>
              </a:rPr>
              <a:t> </a:t>
            </a:r>
          </a:p>
          <a:p>
            <a:pPr lvl="3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itchFamily="2" charset="0"/>
              <a:ea typeface="ヒラギノ角ゴ Pro W3" panose="020B0300000000000000" pitchFamily="34" charset="-128"/>
            </a:endParaRPr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87F0DB49-12BD-1A0F-9DBA-08194E91C1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fld id="{89454655-B1CF-C543-9D54-C0164AD916DA}" type="slidenum">
              <a:rPr lang="en-US" altLang="en-US" sz="1000">
                <a:solidFill>
                  <a:srgbClr val="95B3D7"/>
                </a:solidFill>
                <a:latin typeface="Helvetica" pitchFamily="2" charset="0"/>
              </a:rPr>
              <a:pPr eaLnBrk="1" hangingPunct="1"/>
              <a:t>9</a:t>
            </a:fld>
            <a:endParaRPr lang="en-US" altLang="en-US" sz="1000" dirty="0">
              <a:solidFill>
                <a:srgbClr val="95B3D7"/>
              </a:solidFill>
              <a:latin typeface="Helvetica" pitchFamily="2" charset="0"/>
            </a:endParaRP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2F09F0B-D84B-CFF4-419C-D72144CB2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108" y="2166862"/>
            <a:ext cx="3809399" cy="36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07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1725</Words>
  <Application>Microsoft Macintosh PowerPoint</Application>
  <PresentationFormat>On-screen Show (4:3)</PresentationFormat>
  <Paragraphs>313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Courier New</vt:lpstr>
      <vt:lpstr>Helvetica</vt:lpstr>
      <vt:lpstr>Lucida Grande</vt:lpstr>
      <vt:lpstr>Office Theme</vt:lpstr>
      <vt:lpstr>Charter Oak District Klondike Derby 2023</vt:lpstr>
      <vt:lpstr>Charter Oak District Klondike Derby 2023 Prep Meeting Agenda</vt:lpstr>
      <vt:lpstr>Charter Oak District Klondike Derby 2023 Overview</vt:lpstr>
      <vt:lpstr>Charter Oak District Klondike Derby 2023 Overview</vt:lpstr>
      <vt:lpstr>Charter Oak District Klondike Derby 2023 Overview</vt:lpstr>
      <vt:lpstr>Charter Oak District Klondike Derby 2023 Check In Process</vt:lpstr>
      <vt:lpstr>Charter Oak District Klondike Derby 2023 Rules</vt:lpstr>
      <vt:lpstr>Charter Oak District Klondike Derby 2023 Rules</vt:lpstr>
      <vt:lpstr>Charter Oak District Klondike Derby 2023 Skill Questions</vt:lpstr>
      <vt:lpstr>Charter Oak District Klondike Derby 2023</vt:lpstr>
      <vt:lpstr>Charter Oak District Klondike Derby 2023 Course Plotting</vt:lpstr>
      <vt:lpstr>Charter Oak District Klondike Derby 2023 Course Plotting</vt:lpstr>
      <vt:lpstr>Charter Oak District Klondike Derby 2023 Course Plotting</vt:lpstr>
      <vt:lpstr>Charter Oak District Klondike Derby 2023</vt:lpstr>
      <vt:lpstr>Charter Oak District Klondike Derby 2023 Safety</vt:lpstr>
      <vt:lpstr>Charter Oak District Klondike Derby 2023 Safety</vt:lpstr>
      <vt:lpstr>Charter Oak District Klondike Derby 2023 Safety</vt:lpstr>
      <vt:lpstr>Charter Oak District Klondike Derby 2023 Safety</vt:lpstr>
      <vt:lpstr>Charter Oak District Klondike Derby 2023 Safety</vt:lpstr>
      <vt:lpstr>Charter Oak District Klondike Derby 2023 Safety </vt:lpstr>
      <vt:lpstr>Charter Oak District Klondike Derby 2023 Safety</vt:lpstr>
      <vt:lpstr>Charter Oak District Klondike Derby 2023 Safety</vt:lpstr>
      <vt:lpstr>Charter Oak District Klondike Derby 2023 Safety</vt:lpstr>
      <vt:lpstr>Charter Oak District Klondike Derby 2023</vt:lpstr>
      <vt:lpstr>Charter Oak District Klondike Derby 2023 Clothing</vt:lpstr>
      <vt:lpstr>Charter Oak District Klondike Derby 2023 Clothing</vt:lpstr>
      <vt:lpstr>Charter Oak District Klondike Derby 2023 Equipment</vt:lpstr>
      <vt:lpstr>Charter Oak District Klondike Derby 2023 CEquipment</vt:lpstr>
      <vt:lpstr>Charter Oak District Klondike Derby 2023 Meal Planning</vt:lpstr>
      <vt:lpstr>Charter Oak District Klondike Derby 2023 Meal Planning</vt:lpstr>
      <vt:lpstr>Charter Oak District Klondike Derby 2023</vt:lpstr>
    </vt:vector>
  </TitlesOfParts>
  <Company>Boy Scouts of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Morrow</dc:creator>
  <cp:lastModifiedBy>Ted Sanford</cp:lastModifiedBy>
  <cp:revision>109</cp:revision>
  <cp:lastPrinted>2022-12-29T21:10:14Z</cp:lastPrinted>
  <dcterms:created xsi:type="dcterms:W3CDTF">2011-01-11T15:53:32Z</dcterms:created>
  <dcterms:modified xsi:type="dcterms:W3CDTF">2022-12-31T12:34:39Z</dcterms:modified>
</cp:coreProperties>
</file>